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charts/chart1.xml" ContentType="application/vnd.openxmlformats-officedocument.drawingml.chart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charts/chart2.xml" ContentType="application/vnd.openxmlformats-officedocument.drawingml.chart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charts/chart3.xml" ContentType="application/vnd.openxmlformats-officedocument.drawingml.chart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78" r:id="rId5"/>
    <p:sldId id="269" r:id="rId6"/>
    <p:sldId id="297" r:id="rId7"/>
    <p:sldId id="287" r:id="rId8"/>
    <p:sldId id="288" r:id="rId9"/>
    <p:sldId id="289" r:id="rId10"/>
    <p:sldId id="290" r:id="rId11"/>
    <p:sldId id="291" r:id="rId12"/>
    <p:sldId id="292" r:id="rId13"/>
    <p:sldId id="298" r:id="rId14"/>
    <p:sldId id="270" r:id="rId15"/>
    <p:sldId id="258" r:id="rId16"/>
    <p:sldId id="300" r:id="rId17"/>
    <p:sldId id="302" r:id="rId18"/>
    <p:sldId id="303" r:id="rId19"/>
    <p:sldId id="257" r:id="rId20"/>
    <p:sldId id="301" r:id="rId21"/>
    <p:sldId id="264" r:id="rId22"/>
    <p:sldId id="282" r:id="rId23"/>
    <p:sldId id="265" r:id="rId24"/>
    <p:sldId id="266" r:id="rId25"/>
    <p:sldId id="304" r:id="rId26"/>
    <p:sldId id="267" r:id="rId27"/>
    <p:sldId id="268" r:id="rId28"/>
    <p:sldId id="283" r:id="rId29"/>
    <p:sldId id="284" r:id="rId30"/>
    <p:sldId id="285" r:id="rId31"/>
    <p:sldId id="272" r:id="rId32"/>
    <p:sldId id="273" r:id="rId33"/>
    <p:sldId id="274" r:id="rId34"/>
    <p:sldId id="281" r:id="rId35"/>
    <p:sldId id="280" r:id="rId36"/>
    <p:sldId id="275" r:id="rId37"/>
    <p:sldId id="277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3" r:id="rId46"/>
    <p:sldId id="314" r:id="rId47"/>
    <p:sldId id="312" r:id="rId48"/>
    <p:sldId id="293" r:id="rId49"/>
    <p:sldId id="271" r:id="rId50"/>
    <p:sldId id="276" r:id="rId51"/>
    <p:sldId id="279" r:id="rId52"/>
    <p:sldId id="294" r:id="rId53"/>
    <p:sldId id="28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3" d="100"/>
          <a:sy n="63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Size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3.3596759433177388</c:v>
                </c:pt>
                <c:pt idx="1">
                  <c:v>2.9577602044188769</c:v>
                </c:pt>
                <c:pt idx="2">
                  <c:v>2.7437918503557972</c:v>
                </c:pt>
                <c:pt idx="3">
                  <c:v>3.5109786182965284</c:v>
                </c:pt>
                <c:pt idx="4">
                  <c:v>4.2121913855584783</c:v>
                </c:pt>
                <c:pt idx="5">
                  <c:v>4.6727531585482796</c:v>
                </c:pt>
                <c:pt idx="6">
                  <c:v>4.8819846565050211</c:v>
                </c:pt>
                <c:pt idx="7">
                  <c:v>5.0376281066293798</c:v>
                </c:pt>
                <c:pt idx="8">
                  <c:v>5.9120063142228609</c:v>
                </c:pt>
                <c:pt idx="9">
                  <c:v>8.0799551111614623</c:v>
                </c:pt>
                <c:pt idx="10">
                  <c:v>10.382845012173625</c:v>
                </c:pt>
                <c:pt idx="11">
                  <c:v>10.240044274507678</c:v>
                </c:pt>
                <c:pt idx="12">
                  <c:v>10.945633715938801</c:v>
                </c:pt>
                <c:pt idx="13">
                  <c:v>9.7656741786256092</c:v>
                </c:pt>
                <c:pt idx="14">
                  <c:v>9.2341554355959889</c:v>
                </c:pt>
                <c:pt idx="15">
                  <c:v>9.8992778869894398</c:v>
                </c:pt>
                <c:pt idx="16">
                  <c:v>9.3778866967711991</c:v>
                </c:pt>
                <c:pt idx="17">
                  <c:v>10.407947466024302</c:v>
                </c:pt>
                <c:pt idx="18">
                  <c:v>11.386379384391304</c:v>
                </c:pt>
                <c:pt idx="19">
                  <c:v>12.857277384834116</c:v>
                </c:pt>
                <c:pt idx="20">
                  <c:v>13.282906322347031</c:v>
                </c:pt>
                <c:pt idx="21">
                  <c:v>13.205915412904174</c:v>
                </c:pt>
                <c:pt idx="22">
                  <c:v>23.010636077723358</c:v>
                </c:pt>
                <c:pt idx="23">
                  <c:v>18.435356079913849</c:v>
                </c:pt>
                <c:pt idx="24">
                  <c:v>19.134746490831123</c:v>
                </c:pt>
                <c:pt idx="25">
                  <c:v>23.755600000000001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62"/>
        <c:axId val="72633856"/>
        <c:axId val="3625132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10752</c:v>
                </c:pt>
                <c:pt idx="1">
                  <c:v>9410</c:v>
                </c:pt>
                <c:pt idx="2">
                  <c:v>8562</c:v>
                </c:pt>
                <c:pt idx="3">
                  <c:v>11943</c:v>
                </c:pt>
                <c:pt idx="4">
                  <c:v>13691</c:v>
                </c:pt>
                <c:pt idx="5">
                  <c:v>14879</c:v>
                </c:pt>
                <c:pt idx="6">
                  <c:v>15132</c:v>
                </c:pt>
                <c:pt idx="7">
                  <c:v>16099</c:v>
                </c:pt>
                <c:pt idx="8">
                  <c:v>19095</c:v>
                </c:pt>
                <c:pt idx="9">
                  <c:v>25673</c:v>
                </c:pt>
                <c:pt idx="10">
                  <c:v>28135</c:v>
                </c:pt>
                <c:pt idx="11">
                  <c:v>25665</c:v>
                </c:pt>
                <c:pt idx="12">
                  <c:v>34862</c:v>
                </c:pt>
                <c:pt idx="13">
                  <c:v>26998</c:v>
                </c:pt>
                <c:pt idx="14">
                  <c:v>29099</c:v>
                </c:pt>
                <c:pt idx="15">
                  <c:v>28009</c:v>
                </c:pt>
                <c:pt idx="16">
                  <c:v>27390</c:v>
                </c:pt>
                <c:pt idx="17">
                  <c:v>31705</c:v>
                </c:pt>
                <c:pt idx="18">
                  <c:v>32737</c:v>
                </c:pt>
                <c:pt idx="19">
                  <c:v>34330</c:v>
                </c:pt>
                <c:pt idx="20">
                  <c:v>37918</c:v>
                </c:pt>
                <c:pt idx="21">
                  <c:v>34740</c:v>
                </c:pt>
                <c:pt idx="22">
                  <c:v>73712</c:v>
                </c:pt>
                <c:pt idx="23">
                  <c:v>60630</c:v>
                </c:pt>
                <c:pt idx="24">
                  <c:v>59812</c:v>
                </c:pt>
                <c:pt idx="25">
                  <c:v>85160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48"/>
        <c:axId val="72664064"/>
        <c:axId val="36251904"/>
      </c:barChart>
      <c:catAx>
        <c:axId val="7263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51328"/>
        <c:crosses val="autoZero"/>
        <c:auto val="1"/>
        <c:lblAlgn val="ctr"/>
        <c:lblOffset val="100"/>
        <c:noMultiLvlLbl val="0"/>
      </c:catAx>
      <c:valAx>
        <c:axId val="36251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 dirty="0" smtClean="0">
                    <a:solidFill>
                      <a:srgbClr val="FFFF00"/>
                    </a:solidFill>
                  </a:rPr>
                  <a:t>Total</a:t>
                </a:r>
                <a:r>
                  <a:rPr lang="en-US" baseline="0" dirty="0" smtClean="0">
                    <a:solidFill>
                      <a:srgbClr val="FFFF00"/>
                    </a:solidFill>
                  </a:rPr>
                  <a:t> Area [x CONUS]</a:t>
                </a:r>
                <a:endParaRPr lang="en-US" dirty="0">
                  <a:solidFill>
                    <a:srgbClr val="FFFF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633856"/>
        <c:crosses val="autoZero"/>
        <c:crossBetween val="between"/>
      </c:valAx>
      <c:valAx>
        <c:axId val="362519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 dirty="0" smtClean="0">
                    <a:solidFill>
                      <a:srgbClr val="FF0000"/>
                    </a:solidFill>
                  </a:rPr>
                  <a:t>Total Number of Warnings</a:t>
                </a:r>
                <a:endParaRPr lang="en-US" dirty="0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72664064"/>
        <c:crosses val="max"/>
        <c:crossBetween val="between"/>
      </c:valAx>
      <c:catAx>
        <c:axId val="72664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6251904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t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5.3168864313058277E-2</c:v>
                </c:pt>
                <c:pt idx="1">
                  <c:v>26.720012760527435</c:v>
                </c:pt>
                <c:pt idx="2">
                  <c:v>11.15039699418687</c:v>
                </c:pt>
                <c:pt idx="3">
                  <c:v>9.2451793563022822</c:v>
                </c:pt>
                <c:pt idx="4">
                  <c:v>8.6842478377995178</c:v>
                </c:pt>
                <c:pt idx="5">
                  <c:v>7.6758117113285129</c:v>
                </c:pt>
                <c:pt idx="6">
                  <c:v>6.7391535516801371</c:v>
                </c:pt>
                <c:pt idx="7">
                  <c:v>6.0692258613356014</c:v>
                </c:pt>
                <c:pt idx="8">
                  <c:v>5.0350914504466191</c:v>
                </c:pt>
                <c:pt idx="9">
                  <c:v>4.3545299872394727</c:v>
                </c:pt>
                <c:pt idx="10">
                  <c:v>3.4834467602438677</c:v>
                </c:pt>
                <c:pt idx="11">
                  <c:v>2.7621225010633776</c:v>
                </c:pt>
                <c:pt idx="12">
                  <c:v>2.001807741386644</c:v>
                </c:pt>
                <c:pt idx="13">
                  <c:v>1.5596200198497092</c:v>
                </c:pt>
                <c:pt idx="14">
                  <c:v>1.1741457535800368</c:v>
                </c:pt>
                <c:pt idx="15">
                  <c:v>1.0004607968240466</c:v>
                </c:pt>
                <c:pt idx="16">
                  <c:v>0.96058414858925278</c:v>
                </c:pt>
                <c:pt idx="17">
                  <c:v>1.3309939033035587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661888"/>
        <c:axId val="36302784"/>
      </c:barChart>
      <c:catAx>
        <c:axId val="54666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Vertices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302784"/>
        <c:crosses val="autoZero"/>
        <c:auto val="1"/>
        <c:lblAlgn val="ctr"/>
        <c:lblOffset val="100"/>
        <c:noMultiLvlLbl val="0"/>
      </c:catAx>
      <c:valAx>
        <c:axId val="36302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r>
                  <a:rPr lang="en-US" baseline="0" dirty="0" smtClean="0"/>
                  <a:t> of Warnings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666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xVal>
            <c:numRef>
              <c:f>Sheet1!$B$2:$B$118</c:f>
              <c:numCache>
                <c:formatCode>General</c:formatCode>
                <c:ptCount val="117"/>
                <c:pt idx="0">
                  <c:v>1576.05937955025</c:v>
                </c:pt>
                <c:pt idx="1">
                  <c:v>2222.6695765432005</c:v>
                </c:pt>
                <c:pt idx="2">
                  <c:v>1851.6639007844299</c:v>
                </c:pt>
                <c:pt idx="3">
                  <c:v>1881.6306581828101</c:v>
                </c:pt>
                <c:pt idx="4">
                  <c:v>870.54881913791098</c:v>
                </c:pt>
                <c:pt idx="5">
                  <c:v>1739.2706936936102</c:v>
                </c:pt>
                <c:pt idx="6">
                  <c:v>1441.03307275521</c:v>
                </c:pt>
                <c:pt idx="7">
                  <c:v>2102.7495578560702</c:v>
                </c:pt>
                <c:pt idx="8">
                  <c:v>3298.9985642803604</c:v>
                </c:pt>
                <c:pt idx="9">
                  <c:v>2217.1922220760202</c:v>
                </c:pt>
                <c:pt idx="10">
                  <c:v>1503.7333725906199</c:v>
                </c:pt>
                <c:pt idx="11">
                  <c:v>1431.2408685698299</c:v>
                </c:pt>
                <c:pt idx="12">
                  <c:v>1505.48227041265</c:v>
                </c:pt>
                <c:pt idx="13">
                  <c:v>1928.2119139616402</c:v>
                </c:pt>
                <c:pt idx="14">
                  <c:v>1196.6890252972298</c:v>
                </c:pt>
                <c:pt idx="15">
                  <c:v>5081.6767851369095</c:v>
                </c:pt>
                <c:pt idx="16">
                  <c:v>1640.1264473349497</c:v>
                </c:pt>
                <c:pt idx="17">
                  <c:v>1135.3700173516499</c:v>
                </c:pt>
                <c:pt idx="18">
                  <c:v>2137.1993924965604</c:v>
                </c:pt>
                <c:pt idx="19">
                  <c:v>1101.8416230518098</c:v>
                </c:pt>
                <c:pt idx="20">
                  <c:v>3674.8924299662999</c:v>
                </c:pt>
                <c:pt idx="21">
                  <c:v>1701.2220077810202</c:v>
                </c:pt>
                <c:pt idx="22">
                  <c:v>2909.3815737332307</c:v>
                </c:pt>
                <c:pt idx="23">
                  <c:v>2154.4657536330105</c:v>
                </c:pt>
                <c:pt idx="24">
                  <c:v>1672.9511700394098</c:v>
                </c:pt>
                <c:pt idx="25">
                  <c:v>865.5237742975612</c:v>
                </c:pt>
                <c:pt idx="26">
                  <c:v>2860.5897138366904</c:v>
                </c:pt>
                <c:pt idx="27">
                  <c:v>5668.6982324916917</c:v>
                </c:pt>
                <c:pt idx="28">
                  <c:v>1013.5822435797102</c:v>
                </c:pt>
                <c:pt idx="29">
                  <c:v>2346.4136062872608</c:v>
                </c:pt>
                <c:pt idx="30">
                  <c:v>1440.5724956243598</c:v>
                </c:pt>
                <c:pt idx="31">
                  <c:v>1385.8080128230199</c:v>
                </c:pt>
                <c:pt idx="32">
                  <c:v>1429.9090214111402</c:v>
                </c:pt>
                <c:pt idx="33">
                  <c:v>2327.97248340341</c:v>
                </c:pt>
                <c:pt idx="34">
                  <c:v>1513.4403130728599</c:v>
                </c:pt>
                <c:pt idx="35">
                  <c:v>858.00196546579593</c:v>
                </c:pt>
                <c:pt idx="36">
                  <c:v>3110.9097430347401</c:v>
                </c:pt>
                <c:pt idx="37">
                  <c:v>1016.5446288155798</c:v>
                </c:pt>
                <c:pt idx="38">
                  <c:v>1582.93386099655</c:v>
                </c:pt>
                <c:pt idx="39">
                  <c:v>1016.26279585672</c:v>
                </c:pt>
                <c:pt idx="40">
                  <c:v>1778.0150991752603</c:v>
                </c:pt>
                <c:pt idx="41">
                  <c:v>2953.8034582094106</c:v>
                </c:pt>
                <c:pt idx="42">
                  <c:v>1336.0437170384398</c:v>
                </c:pt>
                <c:pt idx="43">
                  <c:v>9126.1938305731292</c:v>
                </c:pt>
                <c:pt idx="44">
                  <c:v>1264.1218218138397</c:v>
                </c:pt>
                <c:pt idx="45">
                  <c:v>2818.2145332180003</c:v>
                </c:pt>
                <c:pt idx="46">
                  <c:v>1055.8521428058295</c:v>
                </c:pt>
                <c:pt idx="47">
                  <c:v>1369.19818397161</c:v>
                </c:pt>
                <c:pt idx="48">
                  <c:v>1717.21813968632</c:v>
                </c:pt>
                <c:pt idx="49">
                  <c:v>1481.0358362703198</c:v>
                </c:pt>
                <c:pt idx="50">
                  <c:v>2820.6268788667694</c:v>
                </c:pt>
                <c:pt idx="51">
                  <c:v>3466.3994832667699</c:v>
                </c:pt>
                <c:pt idx="52">
                  <c:v>928.81125295454387</c:v>
                </c:pt>
                <c:pt idx="53">
                  <c:v>2295.7233398510102</c:v>
                </c:pt>
                <c:pt idx="54">
                  <c:v>1538.5552963378298</c:v>
                </c:pt>
                <c:pt idx="55">
                  <c:v>4052.8959962026706</c:v>
                </c:pt>
                <c:pt idx="56">
                  <c:v>1456.8922704602801</c:v>
                </c:pt>
                <c:pt idx="57">
                  <c:v>728.12573383185395</c:v>
                </c:pt>
                <c:pt idx="58">
                  <c:v>1830.73647685068</c:v>
                </c:pt>
                <c:pt idx="59">
                  <c:v>1164.8929805808698</c:v>
                </c:pt>
                <c:pt idx="60">
                  <c:v>1121.3889267705799</c:v>
                </c:pt>
                <c:pt idx="61">
                  <c:v>1593.2040513631403</c:v>
                </c:pt>
                <c:pt idx="62">
                  <c:v>2344.4984926724405</c:v>
                </c:pt>
                <c:pt idx="63">
                  <c:v>1950.9316112727001</c:v>
                </c:pt>
                <c:pt idx="64">
                  <c:v>1164.1362643699399</c:v>
                </c:pt>
                <c:pt idx="65">
                  <c:v>4839.5038553385884</c:v>
                </c:pt>
                <c:pt idx="66">
                  <c:v>6186.58746609439</c:v>
                </c:pt>
                <c:pt idx="67">
                  <c:v>1845.8347573142501</c:v>
                </c:pt>
                <c:pt idx="68">
                  <c:v>6912.8958631028108</c:v>
                </c:pt>
                <c:pt idx="69">
                  <c:v>1621.5326312374598</c:v>
                </c:pt>
                <c:pt idx="70">
                  <c:v>1548.6760425779796</c:v>
                </c:pt>
                <c:pt idx="71">
                  <c:v>1772.2262493361</c:v>
                </c:pt>
                <c:pt idx="72">
                  <c:v>1307.9657415106401</c:v>
                </c:pt>
                <c:pt idx="73">
                  <c:v>2111.7704791461297</c:v>
                </c:pt>
                <c:pt idx="74">
                  <c:v>3702.92489527818</c:v>
                </c:pt>
                <c:pt idx="75">
                  <c:v>6653.2185390429504</c:v>
                </c:pt>
                <c:pt idx="76">
                  <c:v>2409.3338279299801</c:v>
                </c:pt>
                <c:pt idx="77">
                  <c:v>2254.74366154258</c:v>
                </c:pt>
                <c:pt idx="78">
                  <c:v>2060.0629352977599</c:v>
                </c:pt>
                <c:pt idx="79">
                  <c:v>1911.2679564240802</c:v>
                </c:pt>
                <c:pt idx="80">
                  <c:v>1301.5877757788201</c:v>
                </c:pt>
                <c:pt idx="81">
                  <c:v>2106.9908771896198</c:v>
                </c:pt>
                <c:pt idx="82">
                  <c:v>7312.5720851936003</c:v>
                </c:pt>
                <c:pt idx="83">
                  <c:v>30864.5684776669</c:v>
                </c:pt>
                <c:pt idx="84">
                  <c:v>2836.2389472352102</c:v>
                </c:pt>
                <c:pt idx="85">
                  <c:v>12042.438307381703</c:v>
                </c:pt>
                <c:pt idx="86">
                  <c:v>2184.7750669689399</c:v>
                </c:pt>
                <c:pt idx="87">
                  <c:v>15432.701973606197</c:v>
                </c:pt>
                <c:pt idx="88">
                  <c:v>1570.7387546073701</c:v>
                </c:pt>
                <c:pt idx="89">
                  <c:v>6979.0220227678019</c:v>
                </c:pt>
                <c:pt idx="90">
                  <c:v>826.2624640314059</c:v>
                </c:pt>
                <c:pt idx="91">
                  <c:v>2888.8956228567804</c:v>
                </c:pt>
                <c:pt idx="92">
                  <c:v>9925.6616407195997</c:v>
                </c:pt>
                <c:pt idx="93">
                  <c:v>2522.0984843355996</c:v>
                </c:pt>
                <c:pt idx="94">
                  <c:v>12310.139168698703</c:v>
                </c:pt>
                <c:pt idx="95">
                  <c:v>4210.1609492322505</c:v>
                </c:pt>
                <c:pt idx="96">
                  <c:v>23755.398229021601</c:v>
                </c:pt>
                <c:pt idx="97">
                  <c:v>2823.9573093836902</c:v>
                </c:pt>
                <c:pt idx="98">
                  <c:v>9884.8253106309585</c:v>
                </c:pt>
                <c:pt idx="99">
                  <c:v>7507.6083521049795</c:v>
                </c:pt>
                <c:pt idx="100">
                  <c:v>5463.4196858569503</c:v>
                </c:pt>
                <c:pt idx="101">
                  <c:v>5820.7932160848204</c:v>
                </c:pt>
                <c:pt idx="102">
                  <c:v>7539.30097810804</c:v>
                </c:pt>
                <c:pt idx="103">
                  <c:v>3618.97600903072</c:v>
                </c:pt>
                <c:pt idx="104">
                  <c:v>8000.4137810727398</c:v>
                </c:pt>
                <c:pt idx="105">
                  <c:v>4806.2255328725905</c:v>
                </c:pt>
                <c:pt idx="106">
                  <c:v>23462.779573428495</c:v>
                </c:pt>
                <c:pt idx="107">
                  <c:v>9556.3976354528477</c:v>
                </c:pt>
                <c:pt idx="108">
                  <c:v>6547.4072370510303</c:v>
                </c:pt>
                <c:pt idx="109">
                  <c:v>3017.6944263182099</c:v>
                </c:pt>
                <c:pt idx="110">
                  <c:v>10856.010628819502</c:v>
                </c:pt>
                <c:pt idx="111">
                  <c:v>7809.8703101148094</c:v>
                </c:pt>
                <c:pt idx="112">
                  <c:v>141.18709824519902</c:v>
                </c:pt>
                <c:pt idx="113">
                  <c:v>7288.9954012054704</c:v>
                </c:pt>
                <c:pt idx="114">
                  <c:v>26512.433447510099</c:v>
                </c:pt>
                <c:pt idx="115">
                  <c:v>2661.7049895529094</c:v>
                </c:pt>
                <c:pt idx="116">
                  <c:v>4174.6238022725202</c:v>
                </c:pt>
              </c:numCache>
            </c:numRef>
          </c:xVal>
          <c:yVal>
            <c:numRef>
              <c:f>Sheet1!$C$2:$C$118</c:f>
              <c:numCache>
                <c:formatCode>General</c:formatCode>
                <c:ptCount val="117"/>
                <c:pt idx="0">
                  <c:v>1159.31060230358</c:v>
                </c:pt>
                <c:pt idx="1">
                  <c:v>1614.4297902917801</c:v>
                </c:pt>
                <c:pt idx="2">
                  <c:v>1355.8461274383899</c:v>
                </c:pt>
                <c:pt idx="3">
                  <c:v>1182.5353003183898</c:v>
                </c:pt>
                <c:pt idx="4">
                  <c:v>797.59403548300099</c:v>
                </c:pt>
                <c:pt idx="5">
                  <c:v>1397.6905222770097</c:v>
                </c:pt>
                <c:pt idx="6">
                  <c:v>1363.3835016017101</c:v>
                </c:pt>
                <c:pt idx="7">
                  <c:v>1696.9166436521903</c:v>
                </c:pt>
                <c:pt idx="8">
                  <c:v>2099.2965527473502</c:v>
                </c:pt>
                <c:pt idx="9">
                  <c:v>1506.4427302265199</c:v>
                </c:pt>
                <c:pt idx="10">
                  <c:v>1435.1819184033598</c:v>
                </c:pt>
                <c:pt idx="11">
                  <c:v>1329.0802013615801</c:v>
                </c:pt>
                <c:pt idx="12">
                  <c:v>1170.9139079115</c:v>
                </c:pt>
                <c:pt idx="13">
                  <c:v>1574.25475649691</c:v>
                </c:pt>
                <c:pt idx="14">
                  <c:v>1003.71565255599</c:v>
                </c:pt>
                <c:pt idx="15">
                  <c:v>1903.6132468057597</c:v>
                </c:pt>
                <c:pt idx="16">
                  <c:v>1070.4474153247902</c:v>
                </c:pt>
                <c:pt idx="17">
                  <c:v>1117.9092138255</c:v>
                </c:pt>
                <c:pt idx="18">
                  <c:v>1383.5756669499501</c:v>
                </c:pt>
                <c:pt idx="19">
                  <c:v>1022.1354813467701</c:v>
                </c:pt>
                <c:pt idx="20">
                  <c:v>2212.6032565298001</c:v>
                </c:pt>
                <c:pt idx="21">
                  <c:v>1320.5294467509798</c:v>
                </c:pt>
                <c:pt idx="22">
                  <c:v>1521.9888180902601</c:v>
                </c:pt>
                <c:pt idx="23">
                  <c:v>1368.0500446286298</c:v>
                </c:pt>
                <c:pt idx="24">
                  <c:v>1525.9634480197897</c:v>
                </c:pt>
                <c:pt idx="25">
                  <c:v>893.80847528347397</c:v>
                </c:pt>
                <c:pt idx="26">
                  <c:v>1804.2338161561499</c:v>
                </c:pt>
                <c:pt idx="27">
                  <c:v>1817.5820582374597</c:v>
                </c:pt>
                <c:pt idx="28">
                  <c:v>1257.2560002192199</c:v>
                </c:pt>
                <c:pt idx="29">
                  <c:v>1259.2490727555501</c:v>
                </c:pt>
                <c:pt idx="30">
                  <c:v>1372.0985750298501</c:v>
                </c:pt>
                <c:pt idx="31">
                  <c:v>1048.84538724095</c:v>
                </c:pt>
                <c:pt idx="32">
                  <c:v>1250.92177884795</c:v>
                </c:pt>
                <c:pt idx="33">
                  <c:v>1501.39168782618</c:v>
                </c:pt>
                <c:pt idx="34">
                  <c:v>1208.1867345758296</c:v>
                </c:pt>
                <c:pt idx="35">
                  <c:v>903.27685949656802</c:v>
                </c:pt>
                <c:pt idx="36">
                  <c:v>1658.0751260244199</c:v>
                </c:pt>
                <c:pt idx="37">
                  <c:v>1110.70309278181</c:v>
                </c:pt>
                <c:pt idx="38">
                  <c:v>971.68193595995615</c:v>
                </c:pt>
                <c:pt idx="39">
                  <c:v>1119.9541729277701</c:v>
                </c:pt>
                <c:pt idx="40">
                  <c:v>1237.4545054413102</c:v>
                </c:pt>
                <c:pt idx="41">
                  <c:v>2190.3695079219201</c:v>
                </c:pt>
                <c:pt idx="42">
                  <c:v>1041.0686900317701</c:v>
                </c:pt>
                <c:pt idx="43">
                  <c:v>1786.1400640903798</c:v>
                </c:pt>
                <c:pt idx="44">
                  <c:v>1099.63093930121</c:v>
                </c:pt>
                <c:pt idx="45">
                  <c:v>1359.4832325912996</c:v>
                </c:pt>
                <c:pt idx="46">
                  <c:v>1173.08728764737</c:v>
                </c:pt>
                <c:pt idx="47">
                  <c:v>1160.5941133968697</c:v>
                </c:pt>
                <c:pt idx="48">
                  <c:v>1013.4574773817599</c:v>
                </c:pt>
                <c:pt idx="49">
                  <c:v>1115.4854508982801</c:v>
                </c:pt>
                <c:pt idx="50">
                  <c:v>1705.7671082762899</c:v>
                </c:pt>
                <c:pt idx="51">
                  <c:v>1350.7955970031503</c:v>
                </c:pt>
                <c:pt idx="52">
                  <c:v>971.50508211103204</c:v>
                </c:pt>
                <c:pt idx="53">
                  <c:v>1312.07409849378</c:v>
                </c:pt>
                <c:pt idx="54">
                  <c:v>1140.0201070407802</c:v>
                </c:pt>
                <c:pt idx="55">
                  <c:v>1554.9808595934101</c:v>
                </c:pt>
                <c:pt idx="56">
                  <c:v>1501.3008805175398</c:v>
                </c:pt>
                <c:pt idx="57">
                  <c:v>936.86833916610215</c:v>
                </c:pt>
                <c:pt idx="58">
                  <c:v>1542.4697016422504</c:v>
                </c:pt>
                <c:pt idx="59">
                  <c:v>1176.3916826280199</c:v>
                </c:pt>
                <c:pt idx="60">
                  <c:v>1337.8087696009002</c:v>
                </c:pt>
                <c:pt idx="61">
                  <c:v>1536.54559703943</c:v>
                </c:pt>
                <c:pt idx="62">
                  <c:v>1380.7874445943896</c:v>
                </c:pt>
                <c:pt idx="63">
                  <c:v>1382.51094579358</c:v>
                </c:pt>
                <c:pt idx="64">
                  <c:v>1199.4569974827805</c:v>
                </c:pt>
                <c:pt idx="65">
                  <c:v>2344.8423090514602</c:v>
                </c:pt>
                <c:pt idx="66">
                  <c:v>1562.9980800670401</c:v>
                </c:pt>
                <c:pt idx="67">
                  <c:v>1379.42335885528</c:v>
                </c:pt>
                <c:pt idx="68">
                  <c:v>3001.3221799166899</c:v>
                </c:pt>
                <c:pt idx="69">
                  <c:v>1404.5015664157602</c:v>
                </c:pt>
                <c:pt idx="70">
                  <c:v>1413.9292914051302</c:v>
                </c:pt>
                <c:pt idx="71">
                  <c:v>1333.1088257157999</c:v>
                </c:pt>
                <c:pt idx="72">
                  <c:v>1126.55176073811</c:v>
                </c:pt>
                <c:pt idx="73">
                  <c:v>1514.0322325762797</c:v>
                </c:pt>
                <c:pt idx="74">
                  <c:v>909.81887603697714</c:v>
                </c:pt>
                <c:pt idx="75">
                  <c:v>2314.0678259686792</c:v>
                </c:pt>
                <c:pt idx="76">
                  <c:v>1185.9094428794997</c:v>
                </c:pt>
                <c:pt idx="77">
                  <c:v>1203.91254258596</c:v>
                </c:pt>
                <c:pt idx="78">
                  <c:v>1705.4832908465899</c:v>
                </c:pt>
                <c:pt idx="79">
                  <c:v>1231.12981486323</c:v>
                </c:pt>
                <c:pt idx="80">
                  <c:v>958.26809203252503</c:v>
                </c:pt>
                <c:pt idx="81">
                  <c:v>797.4186995466182</c:v>
                </c:pt>
                <c:pt idx="82">
                  <c:v>2084.1979096160999</c:v>
                </c:pt>
                <c:pt idx="83">
                  <c:v>706.18128457571402</c:v>
                </c:pt>
                <c:pt idx="84">
                  <c:v>1667.4233885035499</c:v>
                </c:pt>
                <c:pt idx="85">
                  <c:v>1834.5853258738798</c:v>
                </c:pt>
                <c:pt idx="86">
                  <c:v>1475.8894662467599</c:v>
                </c:pt>
                <c:pt idx="87">
                  <c:v>2141.0553013490003</c:v>
                </c:pt>
                <c:pt idx="88">
                  <c:v>1292.2656782846802</c:v>
                </c:pt>
                <c:pt idx="89">
                  <c:v>2184.1156525529805</c:v>
                </c:pt>
                <c:pt idx="90">
                  <c:v>900.30004986176789</c:v>
                </c:pt>
                <c:pt idx="91">
                  <c:v>1390.71230594449</c:v>
                </c:pt>
                <c:pt idx="92">
                  <c:v>1454.2169451301702</c:v>
                </c:pt>
                <c:pt idx="93">
                  <c:v>1776.2422171614501</c:v>
                </c:pt>
                <c:pt idx="94">
                  <c:v>1685.6131360366896</c:v>
                </c:pt>
                <c:pt idx="95">
                  <c:v>1756.8274065637499</c:v>
                </c:pt>
                <c:pt idx="96">
                  <c:v>1406.2874087084099</c:v>
                </c:pt>
                <c:pt idx="97">
                  <c:v>1479.6942627898698</c:v>
                </c:pt>
                <c:pt idx="98">
                  <c:v>2121.0688984055496</c:v>
                </c:pt>
                <c:pt idx="99">
                  <c:v>1640.51498537579</c:v>
                </c:pt>
                <c:pt idx="100">
                  <c:v>1856.1789088585897</c:v>
                </c:pt>
                <c:pt idx="101">
                  <c:v>2274.7508519540297</c:v>
                </c:pt>
                <c:pt idx="102">
                  <c:v>2342.5532350977101</c:v>
                </c:pt>
                <c:pt idx="103">
                  <c:v>762.22813527003723</c:v>
                </c:pt>
                <c:pt idx="104">
                  <c:v>1039.2751381825401</c:v>
                </c:pt>
                <c:pt idx="105">
                  <c:v>2008.4868521053202</c:v>
                </c:pt>
                <c:pt idx="106">
                  <c:v>1638.6202939805601</c:v>
                </c:pt>
                <c:pt idx="107">
                  <c:v>1076.6847347574696</c:v>
                </c:pt>
                <c:pt idx="108">
                  <c:v>1358.51281078736</c:v>
                </c:pt>
                <c:pt idx="109">
                  <c:v>1020.63008073178</c:v>
                </c:pt>
                <c:pt idx="110">
                  <c:v>1285.3092635701901</c:v>
                </c:pt>
                <c:pt idx="111">
                  <c:v>2070.1998891024896</c:v>
                </c:pt>
                <c:pt idx="112">
                  <c:v>475.04167069821</c:v>
                </c:pt>
                <c:pt idx="113">
                  <c:v>796.11482470361602</c:v>
                </c:pt>
                <c:pt idx="114">
                  <c:v>2449.7395763850404</c:v>
                </c:pt>
                <c:pt idx="115">
                  <c:v>823.87196221099703</c:v>
                </c:pt>
                <c:pt idx="116">
                  <c:v>2643.6068353989995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783232"/>
        <c:axId val="546783808"/>
      </c:scatterChart>
      <c:valAx>
        <c:axId val="546783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Average County Size [sq km]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6783808"/>
        <c:crosses val="autoZero"/>
        <c:crossBetween val="midCat"/>
      </c:valAx>
      <c:valAx>
        <c:axId val="546783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</a:t>
                </a:r>
                <a:r>
                  <a:rPr lang="en-US" baseline="0" dirty="0" smtClean="0"/>
                  <a:t> SBW Size [sq km]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6783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7.png"/><Relationship Id="rId5" Type="http://schemas.openxmlformats.org/officeDocument/2006/relationships/tags" Target="../tags/tag1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9" Type="http://schemas.openxmlformats.org/officeDocument/2006/relationships/tags" Target="../tags/tag1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25.xml"/><Relationship Id="rId7" Type="http://schemas.openxmlformats.org/officeDocument/2006/relationships/image" Target="../media/image7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10.jpe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9.jpe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tags" Target="../tags/tag161.xml"/><Relationship Id="rId7" Type="http://schemas.openxmlformats.org/officeDocument/2006/relationships/image" Target="../media/image12.gif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17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../media/image16.png"/><Relationship Id="rId5" Type="http://schemas.openxmlformats.org/officeDocument/2006/relationships/tags" Target="../tags/tag168.xml"/><Relationship Id="rId10" Type="http://schemas.openxmlformats.org/officeDocument/2006/relationships/image" Target="../media/image15.png"/><Relationship Id="rId4" Type="http://schemas.openxmlformats.org/officeDocument/2006/relationships/tags" Target="../tags/tag167.xm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184.xml"/><Relationship Id="rId7" Type="http://schemas.openxmlformats.org/officeDocument/2006/relationships/image" Target="../media/image20.gif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9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chart" Target="../charts/chart3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image" Target="../media/image5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37.xml"/><Relationship Id="rId10" Type="http://schemas.openxmlformats.org/officeDocument/2006/relationships/tags" Target="../tags/tag242.xml"/><Relationship Id="rId4" Type="http://schemas.openxmlformats.org/officeDocument/2006/relationships/tags" Target="../tags/tag236.xml"/><Relationship Id="rId9" Type="http://schemas.openxmlformats.org/officeDocument/2006/relationships/tags" Target="../tags/tag2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2" Type="http://schemas.openxmlformats.org/officeDocument/2006/relationships/tags" Target="../tags/tag246.xml"/><Relationship Id="rId16" Type="http://schemas.openxmlformats.org/officeDocument/2006/relationships/image" Target="../media/image5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10" Type="http://schemas.openxmlformats.org/officeDocument/2006/relationships/tags" Target="../tags/tag271.xml"/><Relationship Id="rId19" Type="http://schemas.openxmlformats.org/officeDocument/2006/relationships/image" Target="../media/image5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8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image" Target="../media/image38.jpe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37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tags" Target="../tags/tag33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331.xml"/><Relationship Id="rId34" Type="http://schemas.openxmlformats.org/officeDocument/2006/relationships/tags" Target="../tags/tag344.xml"/><Relationship Id="rId42" Type="http://schemas.openxmlformats.org/officeDocument/2006/relationships/image" Target="../media/image41.jpeg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tags" Target="../tags/tag330.xml"/><Relationship Id="rId29" Type="http://schemas.openxmlformats.org/officeDocument/2006/relationships/tags" Target="../tags/tag339.xml"/><Relationship Id="rId41" Type="http://schemas.openxmlformats.org/officeDocument/2006/relationships/image" Target="../media/image40.jpe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tags" Target="../tags/tag334.xml"/><Relationship Id="rId32" Type="http://schemas.openxmlformats.org/officeDocument/2006/relationships/tags" Target="../tags/tag342.xml"/><Relationship Id="rId37" Type="http://schemas.openxmlformats.org/officeDocument/2006/relationships/tags" Target="../tags/tag347.xml"/><Relationship Id="rId40" Type="http://schemas.openxmlformats.org/officeDocument/2006/relationships/image" Target="../media/image39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tags" Target="../tags/tag333.xml"/><Relationship Id="rId28" Type="http://schemas.openxmlformats.org/officeDocument/2006/relationships/tags" Target="../tags/tag338.xml"/><Relationship Id="rId36" Type="http://schemas.openxmlformats.org/officeDocument/2006/relationships/tags" Target="../tags/tag346.xml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31" Type="http://schemas.openxmlformats.org/officeDocument/2006/relationships/tags" Target="../tags/tag341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tags" Target="../tags/tag332.xml"/><Relationship Id="rId27" Type="http://schemas.openxmlformats.org/officeDocument/2006/relationships/tags" Target="../tags/tag337.xml"/><Relationship Id="rId30" Type="http://schemas.openxmlformats.org/officeDocument/2006/relationships/tags" Target="../tags/tag340.xml"/><Relationship Id="rId35" Type="http://schemas.openxmlformats.org/officeDocument/2006/relationships/tags" Target="../tags/tag345.xml"/><Relationship Id="rId43" Type="http://schemas.openxmlformats.org/officeDocument/2006/relationships/image" Target="../media/image42.jpeg"/><Relationship Id="rId8" Type="http://schemas.openxmlformats.org/officeDocument/2006/relationships/tags" Target="../tags/tag318.xml"/><Relationship Id="rId3" Type="http://schemas.openxmlformats.org/officeDocument/2006/relationships/tags" Target="../tags/tag313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tags" Target="../tags/tag335.xml"/><Relationship Id="rId33" Type="http://schemas.openxmlformats.org/officeDocument/2006/relationships/tags" Target="../tags/tag343.xml"/><Relationship Id="rId38" Type="http://schemas.openxmlformats.org/officeDocument/2006/relationships/tags" Target="../tags/tag3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7" Type="http://schemas.openxmlformats.org/officeDocument/2006/relationships/image" Target="../media/image43.png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6.jpe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Musings on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Storm Based Warnings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Daryl </a:t>
            </a:r>
            <a:r>
              <a:rPr lang="en-US" dirty="0" err="1" smtClean="0"/>
              <a:t>Herzmann</a:t>
            </a:r>
            <a:endParaRPr lang="en-US" dirty="0" smtClean="0"/>
          </a:p>
          <a:p>
            <a:r>
              <a:rPr lang="en-US" dirty="0" smtClean="0"/>
              <a:t>Iowa State University</a:t>
            </a:r>
            <a:endParaRPr lang="en-US" dirty="0"/>
          </a:p>
        </p:txBody>
      </p:sp>
      <p:pic>
        <p:nvPicPr>
          <p:cNvPr id="4" name="Picture 5" descr="c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76200"/>
            <a:ext cx="2146300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Gasp, I’m warning for 5 counties! </a:t>
            </a:r>
            <a:r>
              <a:rPr lang="en-US" sz="2800" dirty="0" smtClean="0">
                <a:solidFill>
                  <a:srgbClr val="FF0000"/>
                </a:solidFill>
              </a:rPr>
              <a:t>Sirens will go off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all 5!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>
            <p:custDataLst>
              <p:tags r:id="rId6"/>
            </p:custDataLst>
          </p:nvPr>
        </p:nvSpPr>
        <p:spPr>
          <a:xfrm>
            <a:off x="1752600" y="26670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>
            <p:custDataLst>
              <p:tags r:id="rId7"/>
            </p:custDataLst>
          </p:nvPr>
        </p:nvSpPr>
        <p:spPr>
          <a:xfrm>
            <a:off x="4495800" y="10668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>
            <p:custDataLst>
              <p:tags r:id="rId8"/>
            </p:custDataLst>
          </p:nvPr>
        </p:nvSpPr>
        <p:spPr>
          <a:xfrm>
            <a:off x="6019800" y="1371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9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10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257800" y="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here</a:t>
            </a:r>
            <a:endParaRPr lang="en-US" sz="2800" dirty="0" smtClean="0"/>
          </a:p>
        </p:txBody>
      </p:sp>
      <p:sp>
        <p:nvSpPr>
          <p:cNvPr id="13" name="Freeform 12"/>
          <p:cNvSpPr/>
          <p:nvPr>
            <p:custDataLst>
              <p:tags r:id="rId12"/>
            </p:custDataLst>
          </p:nvPr>
        </p:nvSpPr>
        <p:spPr>
          <a:xfrm>
            <a:off x="590843" y="0"/>
            <a:ext cx="7498080" cy="4698609"/>
          </a:xfrm>
          <a:custGeom>
            <a:avLst/>
            <a:gdLst>
              <a:gd name="connsiteX0" fmla="*/ 211015 w 7498080"/>
              <a:gd name="connsiteY0" fmla="*/ 4557932 h 4698609"/>
              <a:gd name="connsiteX1" fmla="*/ 7061982 w 7498080"/>
              <a:gd name="connsiteY1" fmla="*/ 4698609 h 4698609"/>
              <a:gd name="connsiteX2" fmla="*/ 6935372 w 7498080"/>
              <a:gd name="connsiteY2" fmla="*/ 2194560 h 4698609"/>
              <a:gd name="connsiteX3" fmla="*/ 7498080 w 7498080"/>
              <a:gd name="connsiteY3" fmla="*/ 2250831 h 4698609"/>
              <a:gd name="connsiteX4" fmla="*/ 7455877 w 7498080"/>
              <a:gd name="connsiteY4" fmla="*/ 1955409 h 4698609"/>
              <a:gd name="connsiteX5" fmla="*/ 7484012 w 7498080"/>
              <a:gd name="connsiteY5" fmla="*/ 0 h 4698609"/>
              <a:gd name="connsiteX6" fmla="*/ 2897945 w 7498080"/>
              <a:gd name="connsiteY6" fmla="*/ 0 h 4698609"/>
              <a:gd name="connsiteX7" fmla="*/ 2897945 w 7498080"/>
              <a:gd name="connsiteY7" fmla="*/ 2208628 h 4698609"/>
              <a:gd name="connsiteX8" fmla="*/ 0 w 7498080"/>
              <a:gd name="connsiteY8" fmla="*/ 2208628 h 4698609"/>
              <a:gd name="connsiteX9" fmla="*/ 28135 w 7498080"/>
              <a:gd name="connsiteY9" fmla="*/ 3924886 h 4698609"/>
              <a:gd name="connsiteX10" fmla="*/ 253219 w 7498080"/>
              <a:gd name="connsiteY10" fmla="*/ 3924886 h 4698609"/>
              <a:gd name="connsiteX11" fmla="*/ 211015 w 7498080"/>
              <a:gd name="connsiteY11" fmla="*/ 4557932 h 46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8080" h="4698609">
                <a:moveTo>
                  <a:pt x="211015" y="4557932"/>
                </a:moveTo>
                <a:lnTo>
                  <a:pt x="7061982" y="4698609"/>
                </a:lnTo>
                <a:lnTo>
                  <a:pt x="6935372" y="2194560"/>
                </a:lnTo>
                <a:lnTo>
                  <a:pt x="7498080" y="2250831"/>
                </a:lnTo>
                <a:cubicBezTo>
                  <a:pt x="7453564" y="1983736"/>
                  <a:pt x="7455877" y="2083183"/>
                  <a:pt x="7455877" y="1955409"/>
                </a:cubicBezTo>
                <a:lnTo>
                  <a:pt x="7484012" y="0"/>
                </a:lnTo>
                <a:lnTo>
                  <a:pt x="2897945" y="0"/>
                </a:lnTo>
                <a:lnTo>
                  <a:pt x="2897945" y="2208628"/>
                </a:lnTo>
                <a:lnTo>
                  <a:pt x="0" y="2208628"/>
                </a:lnTo>
                <a:lnTo>
                  <a:pt x="28135" y="3924886"/>
                </a:lnTo>
                <a:lnTo>
                  <a:pt x="253219" y="3924886"/>
                </a:lnTo>
                <a:lnTo>
                  <a:pt x="211015" y="4557932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err="1" smtClean="0"/>
              <a:t>WarnGen</a:t>
            </a:r>
            <a:r>
              <a:rPr lang="en-US" sz="2800" dirty="0" smtClean="0"/>
              <a:t> clipping to the rescue!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6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7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257800" y="0"/>
            <a:ext cx="312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stays asleep</a:t>
            </a:r>
            <a:endParaRPr lang="en-US" sz="2800" dirty="0" smtClean="0"/>
          </a:p>
        </p:txBody>
      </p:sp>
      <p:sp>
        <p:nvSpPr>
          <p:cNvPr id="14" name="Freeform 13"/>
          <p:cNvSpPr/>
          <p:nvPr>
            <p:custDataLst>
              <p:tags r:id="rId9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Whoa, what happened?</a:t>
            </a:r>
          </a:p>
        </p:txBody>
      </p:sp>
      <p:sp>
        <p:nvSpPr>
          <p:cNvPr id="14" name="Freeform 13"/>
          <p:cNvSpPr/>
          <p:nvPr>
            <p:custDataLst>
              <p:tags r:id="rId4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3" name="Content Placeholder 3" descr="SBW-main2.jpg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400800" y="228600"/>
            <a:ext cx="2502031" cy="29718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Darn it </a:t>
            </a:r>
            <a:r>
              <a:rPr lang="en-US" dirty="0" err="1" smtClean="0"/>
              <a:t>daryl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 came here for stats (or free food), </a:t>
            </a:r>
            <a:br>
              <a:rPr lang="en-US" dirty="0" smtClean="0"/>
            </a:br>
            <a:r>
              <a:rPr lang="en-US" dirty="0" smtClean="0"/>
              <a:t>not altruistic hyperbole.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9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NWS </a:t>
            </a:r>
            <a:r>
              <a:rPr lang="en-US" b="1" dirty="0" smtClean="0">
                <a:solidFill>
                  <a:srgbClr val="FFFF00"/>
                </a:solidFill>
              </a:rPr>
              <a:t>County</a:t>
            </a:r>
            <a:r>
              <a:rPr lang="en-US" dirty="0" smtClean="0"/>
              <a:t> SVR/TOR Warnings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24471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" name="Right Arrow 6"/>
          <p:cNvSpPr/>
          <p:nvPr>
            <p:custDataLst>
              <p:tags r:id="rId4"/>
            </p:custDataLst>
          </p:nvPr>
        </p:nvSpPr>
        <p:spPr>
          <a:xfrm rot="3600000">
            <a:off x="2969656" y="3295308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>
            <p:custDataLst>
              <p:tags r:id="rId5"/>
            </p:custDataLst>
          </p:nvPr>
        </p:nvSpPr>
        <p:spPr>
          <a:xfrm rot="3600000">
            <a:off x="5948889" y="1700212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362200" y="2895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NEXRAD</a:t>
            </a:r>
            <a:endParaRPr lang="en-US" dirty="0"/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4038600" y="1219200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Storm Based Warnings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1 Oct 2007, warnings changed</a:t>
            </a:r>
            <a:endParaRPr lang="en-US" dirty="0"/>
          </a:p>
        </p:txBody>
      </p:sp>
      <p:pic>
        <p:nvPicPr>
          <p:cNvPr id="4" name="Content Placeholder 3" descr="SBW-main2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24400" y="2281334"/>
            <a:ext cx="3352800" cy="3982305"/>
          </a:xfrm>
        </p:spPr>
      </p:pic>
      <p:pic>
        <p:nvPicPr>
          <p:cNvPr id="5" name="Picture 4" descr="SBW-mai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80977" y="2279622"/>
            <a:ext cx="3133823" cy="4044978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981200" y="1219201"/>
            <a:ext cx="4908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http://www.weather.gov/sbwarnings/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43000" y="160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“Storm-Based Warnings show the specific meteorological or hydrological threat area and </a:t>
            </a:r>
            <a:r>
              <a:rPr lang="en-US" dirty="0" smtClean="0">
                <a:solidFill>
                  <a:srgbClr val="FFFF00"/>
                </a:solidFill>
              </a:rPr>
              <a:t>are not restricted to geopolitical boundaries</a:t>
            </a:r>
            <a:r>
              <a:rPr lang="en-US" dirty="0" smtClean="0"/>
              <a:t>.”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what actually changed?</a:t>
            </a:r>
            <a:br>
              <a:rPr lang="en-US" dirty="0" smtClean="0"/>
            </a:br>
            <a:r>
              <a:rPr lang="en-US" dirty="0" smtClean="0"/>
              <a:t>NWS: Ignore the red, use the yellow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85800" y="1295401"/>
            <a:ext cx="7924800" cy="4952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291 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WUUS53 KDMX 182302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SVRDMX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IAC007-117-125-135-181-182345-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/O.NEW.KDMX.SV.W.0171.100618T2302Z-100618T2345Z/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BULLETIN - IMMEDIATE BROADCAST REQUESTED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SEVERE THUNDERSTORM WARNING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NATIONAL WEATHER SERVICE DES MOINES IA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602 PM CDT FRI JUN 18 2010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THE NATIONAL WEATHER SERVICE IN DES MOINES HAS ISSUED A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*</a:t>
            </a:r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SEVERE THUNDERSTORM WARNING FOR...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NORTHWESTERN APPANOOSE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NORTHEASTERN LUCAS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SOUTHWESTERN MARION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MONROE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SOUTHEASTERN WARREN COUNTY IN SOUTH CENTRAL IOWA...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UNTIL 645 PM CDT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AT 600 PM CDT...NATIONAL WEATHER SERVICE DOPPLER RADAR INDICATED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SEVERE THUNDERSTORM CAPABLE OF PRODUCING GOLF BALL SIZE HAIL...AND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DAMAGING WINDS IN EXCESS OF 60 MPH.  THIS STORM WAS LOCATED 10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MILES NORTHEAST OF CHARITON...OR 36 MILES SOUTHEAST OF DES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MOINES...AND MOVING SOUTHEAST AT 30 MPH.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LOCATIONS IMPACTED INCLUDE...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ALBIA...RUSSELL...MELROSE AND LOVILIA.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PRECAUTIONARY/PREPAREDNESS ACTIONS...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MOVE TO AN INTERIOR ROOM AND STAY AWAY FROM WINDOWS. IF YOU ARE IN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MOBILE HOME...GET OUT NOW...AND SEEK SHELTER IN A REINFORCED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A TORNADO WATCH REMAINS IN EFFECT FOR THE WARNED AREA. SEVERE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THUNDERSTORMS CAN PRODUCE TORNADOES WITH LITTLE OR NO WARNING. IF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TORNADO IS SPOTTED...IMMEDIATELY MOVE TO THE BASEMENT OR SMALL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INTERIOR ROOM OF A REINFORCED 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TORRENTIAL RAINFALL IS ALSO OCCURRING WITH THIS STORM...AND MAY LEAD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 FLASH FLOODING. DO NOT DRIVE YOUR VEHICLE THROUGH FLOODED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ROADWAYS. TURN AROND DON'T DROWN.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&amp;&amp;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LAT...LON 4089 9310 4090 9310 4090 9313 4112 9357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4116 9357 4116 9358 4135 9335 4105 9272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4084 9301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TIME...MOT...LOC 2302Z 300DEG 28KT 4114 9321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WIND...HAIL 60MPH 1.75IN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$$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SMALL</a:t>
            </a:r>
            <a:endParaRPr lang="en-US" sz="900" dirty="0"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Left Arrow 2"/>
          <p:cNvSpPr/>
          <p:nvPr>
            <p:custDataLst>
              <p:tags r:id="rId4"/>
            </p:custDataLst>
          </p:nvPr>
        </p:nvSpPr>
        <p:spPr>
          <a:xfrm>
            <a:off x="8077200" y="4267200"/>
            <a:ext cx="800100" cy="1066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>
            <p:custDataLst>
              <p:tags r:id="rId5"/>
            </p:custDataLst>
          </p:nvPr>
        </p:nvSpPr>
        <p:spPr>
          <a:xfrm flipH="1">
            <a:off x="152400" y="300228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>
            <p:custDataLst>
              <p:tags r:id="rId6"/>
            </p:custDataLst>
          </p:nvPr>
        </p:nvSpPr>
        <p:spPr>
          <a:xfrm flipH="1">
            <a:off x="152400" y="144780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7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private sector jumped to action</a:t>
            </a:r>
            <a:endParaRPr lang="en-US" dirty="0"/>
          </a:p>
        </p:txBody>
      </p:sp>
      <p:pic>
        <p:nvPicPr>
          <p:cNvPr id="4" name="Content Placeholder 3" descr="parkin_bomb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81000" y="1752600"/>
            <a:ext cx="5221817" cy="3916363"/>
          </a:xfrm>
        </p:spPr>
      </p:pic>
      <p:pic>
        <p:nvPicPr>
          <p:cNvPr id="5" name="Picture 4" descr="baro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667000" y="5486400"/>
            <a:ext cx="4626827" cy="990600"/>
          </a:xfrm>
          <a:prstGeom prst="rect">
            <a:avLst/>
          </a:prstGeom>
        </p:spPr>
      </p:pic>
      <p:pic>
        <p:nvPicPr>
          <p:cNvPr id="6" name="Picture 5" descr="wxc.gi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810000" y="1143000"/>
            <a:ext cx="5093804" cy="2667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>
          <a:xfrm rot="10800000" flipV="1">
            <a:off x="5257800" y="4648200"/>
            <a:ext cx="1219200" cy="114300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7"/>
            </p:custDataLst>
          </p:nvPr>
        </p:nvCxnSpPr>
        <p:spPr>
          <a:xfrm rot="16200000" flipV="1">
            <a:off x="5334000" y="3429000"/>
            <a:ext cx="1524000" cy="76200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8"/>
            </p:custDataLst>
          </p:nvPr>
        </p:nvCxnSpPr>
        <p:spPr>
          <a:xfrm rot="16200000" flipH="1">
            <a:off x="1104900" y="1866900"/>
            <a:ext cx="1600200" cy="121920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1143000" y="1371600"/>
            <a:ext cx="134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Comic Relief</a:t>
            </a:r>
            <a:endParaRPr lang="en-US" dirty="0"/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6553200" y="41820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Lifted from Barons and WXC website. Those</a:t>
            </a:r>
          </a:p>
          <a:p>
            <a:r>
              <a:rPr lang="en-US" dirty="0" smtClean="0"/>
              <a:t>are county warnings!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3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Thankfully, we have social media</a:t>
            </a:r>
            <a:endParaRPr lang="en-US" dirty="0"/>
          </a:p>
        </p:txBody>
      </p:sp>
      <p:pic>
        <p:nvPicPr>
          <p:cNvPr id="4" name="Picture 3" descr="twitter.g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7200" y="1905000"/>
            <a:ext cx="8229600" cy="1150161"/>
          </a:xfrm>
          <a:prstGeom prst="rect">
            <a:avLst/>
          </a:prstGeom>
        </p:spPr>
      </p:pic>
      <p:pic>
        <p:nvPicPr>
          <p:cNvPr id="5" name="Picture 4" descr="failwhale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819400" y="3352800"/>
            <a:ext cx="5791200" cy="3127248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304800" y="4038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Great job </a:t>
            </a:r>
            <a:r>
              <a:rPr lang="en-US" sz="2400" dirty="0" err="1" smtClean="0"/>
              <a:t>daryl</a:t>
            </a:r>
            <a:r>
              <a:rPr lang="en-US" sz="2400" dirty="0" smtClean="0"/>
              <a:t> on </a:t>
            </a:r>
            <a:r>
              <a:rPr lang="en-US" sz="2400" dirty="0" err="1" smtClean="0"/>
              <a:t>iembot</a:t>
            </a:r>
            <a:r>
              <a:rPr lang="en-US" sz="2400" dirty="0" smtClean="0"/>
              <a:t> !</a:t>
            </a:r>
          </a:p>
          <a:p>
            <a:r>
              <a:rPr lang="en-US" sz="2400" dirty="0" smtClean="0"/>
              <a:t>….. FAIL .…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0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aren’t the polygons you’re looking for</a:t>
            </a:r>
            <a:endParaRPr lang="en-US" dirty="0"/>
          </a:p>
        </p:txBody>
      </p:sp>
      <p:pic>
        <p:nvPicPr>
          <p:cNvPr id="3" name="Picture 2" descr="jedimind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85800" y="2057400"/>
            <a:ext cx="3503449" cy="3048000"/>
          </a:xfrm>
          <a:prstGeom prst="rect">
            <a:avLst/>
          </a:prstGeom>
        </p:spPr>
      </p:pic>
      <p:pic>
        <p:nvPicPr>
          <p:cNvPr id="4" name="Picture 3" descr="lox-to-1-2009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91000" y="1524000"/>
            <a:ext cx="2090497" cy="2133600"/>
          </a:xfrm>
          <a:prstGeom prst="rect">
            <a:avLst/>
          </a:prstGeom>
        </p:spPr>
      </p:pic>
      <p:pic>
        <p:nvPicPr>
          <p:cNvPr id="5" name="Picture 4" descr="oun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310532" y="1384494"/>
            <a:ext cx="2324766" cy="2273105"/>
          </a:xfrm>
          <a:prstGeom prst="rect">
            <a:avLst/>
          </a:prstGeom>
        </p:spPr>
      </p:pic>
      <p:pic>
        <p:nvPicPr>
          <p:cNvPr id="7" name="Picture 6" descr="bis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810000"/>
            <a:ext cx="4642338" cy="24384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19200" y="5410200"/>
            <a:ext cx="2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(Maryland == 26,000 sq km)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Indisputable Fact of Life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743201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weather bureau is currently unable to issue storm based warnings.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0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you and your </a:t>
            </a:r>
            <a:br>
              <a:rPr lang="en-US" dirty="0" smtClean="0"/>
            </a:br>
            <a:r>
              <a:rPr lang="en-US" dirty="0" smtClean="0"/>
              <a:t>1% type academic friends always</a:t>
            </a:r>
            <a:br>
              <a:rPr lang="en-US" dirty="0" smtClean="0"/>
            </a:br>
            <a:r>
              <a:rPr lang="en-US" dirty="0" smtClean="0"/>
              <a:t>focused on the outliers….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 another altruism: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If less than 50% of warnings are “storm based”, can the program still keep its name?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 Question #1</a:t>
            </a:r>
            <a:br>
              <a:rPr lang="en-US" dirty="0" smtClean="0"/>
            </a:br>
            <a:r>
              <a:rPr lang="en-US" dirty="0" smtClean="0"/>
              <a:t>How do you cancel a portion of the warning?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381000" y="2291861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Answer: Cancel one of the counties in the warning!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 smtClean="0"/>
              <a:t>IAC181-182341-</a:t>
            </a:r>
          </a:p>
          <a:p>
            <a:r>
              <a:rPr lang="en-US" dirty="0" smtClean="0"/>
              <a:t>/O.CAN.KDMX.SV.W.0171.000000T0000Z-100618T2345Z/</a:t>
            </a:r>
          </a:p>
          <a:p>
            <a:endParaRPr lang="en-US" dirty="0" smtClean="0"/>
          </a:p>
          <a:p>
            <a:r>
              <a:rPr lang="en-US" dirty="0" smtClean="0"/>
              <a:t>...THE SEVERE THUNDERSTORM WARNING FOR SOUTHEASTERN WARREN COUNTY IS</a:t>
            </a:r>
          </a:p>
          <a:p>
            <a:r>
              <a:rPr lang="en-US" dirty="0" smtClean="0"/>
              <a:t>CANCELLED...</a:t>
            </a:r>
          </a:p>
          <a:p>
            <a:endParaRPr lang="en-US" sz="2800" dirty="0"/>
          </a:p>
          <a:p>
            <a:r>
              <a:rPr lang="en-US" sz="1600" dirty="0" smtClean="0"/>
              <a:t>IAC007-117-125-135-182345-</a:t>
            </a:r>
          </a:p>
          <a:p>
            <a:r>
              <a:rPr lang="en-US" sz="1600" dirty="0" smtClean="0"/>
              <a:t>/O.CON.KDMX.SV.W.0171.000000T0000Z-100618T2345Z/</a:t>
            </a:r>
          </a:p>
          <a:p>
            <a:endParaRPr lang="en-US" sz="1600" dirty="0" smtClean="0"/>
          </a:p>
          <a:p>
            <a:r>
              <a:rPr lang="en-US" sz="1600" dirty="0" smtClean="0"/>
              <a:t>...A SEVERE THUNDERSTORM WARNING REMAINS IN EFFECT FOR SOUTHWESTERN</a:t>
            </a:r>
          </a:p>
          <a:p>
            <a:r>
              <a:rPr lang="en-US" sz="1600" dirty="0" smtClean="0"/>
              <a:t>MARION...MONROE...EASTERN LUCAS AND NORTHWESTERN APPANOOSE COUNTIES</a:t>
            </a:r>
          </a:p>
          <a:p>
            <a:r>
              <a:rPr lang="en-US" sz="1600" dirty="0" smtClean="0"/>
              <a:t>UNTIL 645 PM CDT...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7400"/>
            <a:ext cx="83058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Quiz Question #2</a:t>
            </a:r>
            <a:br>
              <a:rPr lang="en-US" dirty="0" smtClean="0"/>
            </a:br>
            <a:r>
              <a:rPr lang="en-US" dirty="0" smtClean="0"/>
              <a:t>What’s wrong with this picture?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wd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2400" y="76200"/>
            <a:ext cx="8839200" cy="66294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wd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2400" y="76200"/>
            <a:ext cx="8839200" cy="66294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Bah, that is Texas,</a:t>
            </a:r>
            <a:br>
              <a:rPr lang="en-US" dirty="0" smtClean="0"/>
            </a:br>
            <a:r>
              <a:rPr lang="en-US" dirty="0" smtClean="0"/>
              <a:t>we are Omaha, </a:t>
            </a:r>
            <a:r>
              <a:rPr lang="en-US" dirty="0" err="1" smtClean="0"/>
              <a:t>fricken</a:t>
            </a:r>
            <a:r>
              <a:rPr lang="en-US" dirty="0" smtClean="0"/>
              <a:t> Nebraska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"/>
            <a:ext cx="1182414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200400"/>
            <a:ext cx="1816100" cy="18161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5715000" cy="5080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Oct 2007 – 23 Mar 2012:</a:t>
            </a:r>
            <a:br>
              <a:rPr lang="en-US" dirty="0" smtClean="0"/>
            </a:br>
            <a:r>
              <a:rPr lang="en-US" dirty="0" smtClean="0"/>
              <a:t>Number of Polygon Vertices (SVR+TOR)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285280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1752600" y="1600200"/>
            <a:ext cx="1600200" cy="434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1752600" y="602292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~50%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>
          <a:xfrm>
            <a:off x="6065520" y="3459480"/>
            <a:ext cx="2849880" cy="2758440"/>
          </a:xfrm>
          <a:custGeom>
            <a:avLst/>
            <a:gdLst>
              <a:gd name="connsiteX0" fmla="*/ 274320 w 2849880"/>
              <a:gd name="connsiteY0" fmla="*/ 2407920 h 2758440"/>
              <a:gd name="connsiteX1" fmla="*/ 15240 w 2849880"/>
              <a:gd name="connsiteY1" fmla="*/ 1874520 h 2758440"/>
              <a:gd name="connsiteX2" fmla="*/ 0 w 2849880"/>
              <a:gd name="connsiteY2" fmla="*/ 1082040 h 2758440"/>
              <a:gd name="connsiteX3" fmla="*/ 167640 w 2849880"/>
              <a:gd name="connsiteY3" fmla="*/ 640080 h 2758440"/>
              <a:gd name="connsiteX4" fmla="*/ 685800 w 2849880"/>
              <a:gd name="connsiteY4" fmla="*/ 655320 h 2758440"/>
              <a:gd name="connsiteX5" fmla="*/ 1432560 w 2849880"/>
              <a:gd name="connsiteY5" fmla="*/ 853440 h 2758440"/>
              <a:gd name="connsiteX6" fmla="*/ 1905000 w 2849880"/>
              <a:gd name="connsiteY6" fmla="*/ 0 h 2758440"/>
              <a:gd name="connsiteX7" fmla="*/ 2240280 w 2849880"/>
              <a:gd name="connsiteY7" fmla="*/ 15240 h 2758440"/>
              <a:gd name="connsiteX8" fmla="*/ 2529840 w 2849880"/>
              <a:gd name="connsiteY8" fmla="*/ 335280 h 2758440"/>
              <a:gd name="connsiteX9" fmla="*/ 2545080 w 2849880"/>
              <a:gd name="connsiteY9" fmla="*/ 518160 h 2758440"/>
              <a:gd name="connsiteX10" fmla="*/ 2392680 w 2849880"/>
              <a:gd name="connsiteY10" fmla="*/ 838200 h 2758440"/>
              <a:gd name="connsiteX11" fmla="*/ 2270760 w 2849880"/>
              <a:gd name="connsiteY11" fmla="*/ 899160 h 2758440"/>
              <a:gd name="connsiteX12" fmla="*/ 2225040 w 2849880"/>
              <a:gd name="connsiteY12" fmla="*/ 914400 h 2758440"/>
              <a:gd name="connsiteX13" fmla="*/ 2209800 w 2849880"/>
              <a:gd name="connsiteY13" fmla="*/ 944880 h 2758440"/>
              <a:gd name="connsiteX14" fmla="*/ 1920240 w 2849880"/>
              <a:gd name="connsiteY14" fmla="*/ 1143000 h 2758440"/>
              <a:gd name="connsiteX15" fmla="*/ 2514600 w 2849880"/>
              <a:gd name="connsiteY15" fmla="*/ 1356360 h 2758440"/>
              <a:gd name="connsiteX16" fmla="*/ 2788920 w 2849880"/>
              <a:gd name="connsiteY16" fmla="*/ 1615440 h 2758440"/>
              <a:gd name="connsiteX17" fmla="*/ 2804160 w 2849880"/>
              <a:gd name="connsiteY17" fmla="*/ 1874520 h 2758440"/>
              <a:gd name="connsiteX18" fmla="*/ 2849880 w 2849880"/>
              <a:gd name="connsiteY18" fmla="*/ 2225040 h 2758440"/>
              <a:gd name="connsiteX19" fmla="*/ 2804160 w 2849880"/>
              <a:gd name="connsiteY19" fmla="*/ 2346960 h 2758440"/>
              <a:gd name="connsiteX20" fmla="*/ 2484120 w 2849880"/>
              <a:gd name="connsiteY20" fmla="*/ 2651760 h 2758440"/>
              <a:gd name="connsiteX21" fmla="*/ 2179320 w 2849880"/>
              <a:gd name="connsiteY21" fmla="*/ 2682240 h 2758440"/>
              <a:gd name="connsiteX22" fmla="*/ 1143000 w 2849880"/>
              <a:gd name="connsiteY22" fmla="*/ 2651760 h 2758440"/>
              <a:gd name="connsiteX23" fmla="*/ 1158240 w 2849880"/>
              <a:gd name="connsiteY23" fmla="*/ 2438400 h 2758440"/>
              <a:gd name="connsiteX24" fmla="*/ 777240 w 2849880"/>
              <a:gd name="connsiteY24" fmla="*/ 2621280 h 2758440"/>
              <a:gd name="connsiteX25" fmla="*/ 716280 w 2849880"/>
              <a:gd name="connsiteY25" fmla="*/ 2346960 h 2758440"/>
              <a:gd name="connsiteX26" fmla="*/ 167640 w 2849880"/>
              <a:gd name="connsiteY26" fmla="*/ 2758440 h 2758440"/>
              <a:gd name="connsiteX27" fmla="*/ 274320 w 2849880"/>
              <a:gd name="connsiteY27" fmla="*/ 240792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880" h="2758440">
                <a:moveTo>
                  <a:pt x="274320" y="2407920"/>
                </a:moveTo>
                <a:lnTo>
                  <a:pt x="15240" y="1874520"/>
                </a:lnTo>
                <a:lnTo>
                  <a:pt x="0" y="1082040"/>
                </a:lnTo>
                <a:lnTo>
                  <a:pt x="167640" y="640080"/>
                </a:lnTo>
                <a:lnTo>
                  <a:pt x="685800" y="655320"/>
                </a:lnTo>
                <a:lnTo>
                  <a:pt x="1432560" y="853440"/>
                </a:lnTo>
                <a:lnTo>
                  <a:pt x="1905000" y="0"/>
                </a:lnTo>
                <a:lnTo>
                  <a:pt x="2240280" y="15240"/>
                </a:lnTo>
                <a:lnTo>
                  <a:pt x="2529840" y="335280"/>
                </a:lnTo>
                <a:cubicBezTo>
                  <a:pt x="2546763" y="487587"/>
                  <a:pt x="2545080" y="426439"/>
                  <a:pt x="2545080" y="518160"/>
                </a:cubicBezTo>
                <a:lnTo>
                  <a:pt x="2392680" y="838200"/>
                </a:lnTo>
                <a:cubicBezTo>
                  <a:pt x="2352040" y="858520"/>
                  <a:pt x="2312124" y="880358"/>
                  <a:pt x="2270760" y="899160"/>
                </a:cubicBezTo>
                <a:cubicBezTo>
                  <a:pt x="2256136" y="905807"/>
                  <a:pt x="2237891" y="904761"/>
                  <a:pt x="2225040" y="914400"/>
                </a:cubicBezTo>
                <a:cubicBezTo>
                  <a:pt x="2215953" y="921216"/>
                  <a:pt x="2214880" y="934720"/>
                  <a:pt x="2209800" y="944880"/>
                </a:cubicBezTo>
                <a:lnTo>
                  <a:pt x="1920240" y="1143000"/>
                </a:lnTo>
                <a:lnTo>
                  <a:pt x="2514600" y="1356360"/>
                </a:lnTo>
                <a:lnTo>
                  <a:pt x="2788920" y="1615440"/>
                </a:lnTo>
                <a:cubicBezTo>
                  <a:pt x="2808648" y="1792991"/>
                  <a:pt x="2804160" y="1706599"/>
                  <a:pt x="2804160" y="1874520"/>
                </a:cubicBezTo>
                <a:lnTo>
                  <a:pt x="2849880" y="2225040"/>
                </a:lnTo>
                <a:lnTo>
                  <a:pt x="2804160" y="2346960"/>
                </a:lnTo>
                <a:lnTo>
                  <a:pt x="2484120" y="2651760"/>
                </a:lnTo>
                <a:cubicBezTo>
                  <a:pt x="2281907" y="2692203"/>
                  <a:pt x="2383526" y="2682240"/>
                  <a:pt x="2179320" y="2682240"/>
                </a:cubicBezTo>
                <a:lnTo>
                  <a:pt x="1143000" y="2651760"/>
                </a:lnTo>
                <a:lnTo>
                  <a:pt x="1158240" y="2438400"/>
                </a:lnTo>
                <a:lnTo>
                  <a:pt x="777240" y="2621280"/>
                </a:lnTo>
                <a:lnTo>
                  <a:pt x="716280" y="2346960"/>
                </a:lnTo>
                <a:lnTo>
                  <a:pt x="167640" y="2758440"/>
                </a:lnTo>
                <a:lnTo>
                  <a:pt x="274320" y="240792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6781800" y="6059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~8%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Average SBW Size Versus County Size per WFO</a:t>
            </a:r>
            <a:br>
              <a:rPr lang="en-US" sz="3200" dirty="0" smtClean="0"/>
            </a:br>
            <a:r>
              <a:rPr lang="en-US" sz="3200" dirty="0" smtClean="0"/>
              <a:t>(SVR+TOR shown, Alaska not included)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reason why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1691481"/>
            <a:ext cx="5391150" cy="4343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0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Lets get quantitative</a:t>
            </a:r>
            <a:endParaRPr lang="en-US" dirty="0"/>
          </a:p>
        </p:txBody>
      </p:sp>
      <p:pic>
        <p:nvPicPr>
          <p:cNvPr id="6" name="Content Placeholder 5" descr="verif_example.png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Perimeter Influence</a:t>
            </a:r>
          </a:p>
          <a:p>
            <a:pPr lvl="1"/>
            <a:r>
              <a:rPr lang="en-US" dirty="0" smtClean="0"/>
              <a:t>How much of the polygon perimeter coincides with a political boundary</a:t>
            </a:r>
          </a:p>
          <a:p>
            <a:r>
              <a:rPr lang="en-US" dirty="0" smtClean="0"/>
              <a:t>Areal Verification</a:t>
            </a:r>
          </a:p>
          <a:p>
            <a:pPr lvl="1"/>
            <a:r>
              <a:rPr lang="en-US" dirty="0" smtClean="0"/>
              <a:t>If the LSRs are buffered, what areal percentage verified</a:t>
            </a:r>
          </a:p>
          <a:p>
            <a:r>
              <a:rPr lang="en-US" dirty="0" smtClean="0"/>
              <a:t>Size Reduction</a:t>
            </a:r>
          </a:p>
          <a:p>
            <a:pPr lvl="1"/>
            <a:r>
              <a:rPr lang="en-US" dirty="0" smtClean="0"/>
              <a:t>How much smaller was the warning than the counties it was issued against.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35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~ 2 % of all warnings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97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Nationwide is around 25%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915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Nationwide Average: 65%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what about this?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Perimeter ratio is small</a:t>
            </a:r>
          </a:p>
          <a:p>
            <a:r>
              <a:rPr lang="en-US" dirty="0" smtClean="0"/>
              <a:t>So lets compute another metric measuring distance of vertex to county border</a:t>
            </a:r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381000" y="2133600"/>
            <a:ext cx="4114800" cy="335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>
            <p:custDataLst>
              <p:tags r:id="rId5"/>
            </p:custDataLst>
          </p:nvPr>
        </p:nvSpPr>
        <p:spPr>
          <a:xfrm>
            <a:off x="381000" y="2133600"/>
            <a:ext cx="4114800" cy="3352800"/>
          </a:xfrm>
          <a:prstGeom prst="diamond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>
            <p:custDataLst>
              <p:tags r:id="rId6"/>
            </p:custDataLst>
          </p:nvPr>
        </p:nvSpPr>
        <p:spPr>
          <a:xfrm>
            <a:off x="42672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>
            <p:custDataLst>
              <p:tags r:id="rId7"/>
            </p:custDataLst>
          </p:nvPr>
        </p:nvSpPr>
        <p:spPr>
          <a:xfrm>
            <a:off x="1524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>
            <p:custDataLst>
              <p:tags r:id="rId8"/>
            </p:custDataLst>
          </p:nvPr>
        </p:nvSpPr>
        <p:spPr>
          <a:xfrm>
            <a:off x="2209800" y="19812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>
            <p:custDataLst>
              <p:tags r:id="rId9"/>
            </p:custDataLst>
          </p:nvPr>
        </p:nvSpPr>
        <p:spPr>
          <a:xfrm>
            <a:off x="2209800" y="53340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3124200" y="2286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County</a:t>
            </a:r>
            <a:endParaRPr lang="en-US" sz="2800" b="1" dirty="0"/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1447800" y="3439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Warning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Overall Average: 75%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248400" y="6108114"/>
            <a:ext cx="258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Overall: 75%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447800" y="1524000"/>
            <a:ext cx="6216902" cy="509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warnings centered on the storm?</a:t>
            </a:r>
            <a:endParaRPr lang="en-US" dirty="0"/>
          </a:p>
        </p:txBody>
      </p:sp>
      <p:sp>
        <p:nvSpPr>
          <p:cNvPr id="4" name="Freeform 3"/>
          <p:cNvSpPr/>
          <p:nvPr>
            <p:custDataLst>
              <p:tags r:id="rId4"/>
            </p:custDataLst>
          </p:nvPr>
        </p:nvSpPr>
        <p:spPr>
          <a:xfrm>
            <a:off x="3169920" y="2804160"/>
            <a:ext cx="3276600" cy="1798320"/>
          </a:xfrm>
          <a:custGeom>
            <a:avLst/>
            <a:gdLst>
              <a:gd name="connsiteX0" fmla="*/ 0 w 3276600"/>
              <a:gd name="connsiteY0" fmla="*/ 1021080 h 1798320"/>
              <a:gd name="connsiteX1" fmla="*/ 2788920 w 3276600"/>
              <a:gd name="connsiteY1" fmla="*/ 0 h 1798320"/>
              <a:gd name="connsiteX2" fmla="*/ 3276600 w 3276600"/>
              <a:gd name="connsiteY2" fmla="*/ 1767840 h 1798320"/>
              <a:gd name="connsiteX3" fmla="*/ 76200 w 3276600"/>
              <a:gd name="connsiteY3" fmla="*/ 1798320 h 1798320"/>
              <a:gd name="connsiteX4" fmla="*/ 30480 w 3276600"/>
              <a:gd name="connsiteY4" fmla="*/ 97536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798320">
                <a:moveTo>
                  <a:pt x="0" y="1021080"/>
                </a:moveTo>
                <a:lnTo>
                  <a:pt x="2788920" y="0"/>
                </a:lnTo>
                <a:lnTo>
                  <a:pt x="3276600" y="1767840"/>
                </a:lnTo>
                <a:lnTo>
                  <a:pt x="76200" y="1798320"/>
                </a:lnTo>
                <a:lnTo>
                  <a:pt x="30480" y="975360"/>
                </a:lnTo>
              </a:path>
            </a:pathLst>
          </a:cu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>
            <p:custDataLst>
              <p:tags r:id="rId5"/>
            </p:custDataLst>
          </p:nvPr>
        </p:nvCxnSpPr>
        <p:spPr>
          <a:xfrm flipV="1">
            <a:off x="3581400" y="3886200"/>
            <a:ext cx="24384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y 6"/>
          <p:cNvSpPr/>
          <p:nvPr>
            <p:custDataLst>
              <p:tags r:id="rId6"/>
            </p:custDataLst>
          </p:nvPr>
        </p:nvSpPr>
        <p:spPr>
          <a:xfrm>
            <a:off x="4419600" y="3931920"/>
            <a:ext cx="381000" cy="48768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>
            <p:custDataLst>
              <p:tags r:id="rId7"/>
            </p:custDataLst>
          </p:nvPr>
        </p:nvSpPr>
        <p:spPr>
          <a:xfrm>
            <a:off x="4648200" y="3657600"/>
            <a:ext cx="381000" cy="48768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4092221" y="5535633"/>
            <a:ext cx="433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Compute centroid of TIME…MOT…LOC </a:t>
            </a:r>
          </a:p>
          <a:p>
            <a:r>
              <a:rPr lang="en-US" sz="2000" b="1" dirty="0" smtClean="0"/>
              <a:t>Compare against Polygon Centroid</a:t>
            </a:r>
            <a:endParaRPr lang="en-US" sz="2000" b="1" dirty="0"/>
          </a:p>
        </p:txBody>
      </p:sp>
      <p:sp>
        <p:nvSpPr>
          <p:cNvPr id="24" name="Multiply 23"/>
          <p:cNvSpPr/>
          <p:nvPr>
            <p:custDataLst>
              <p:tags r:id="rId9"/>
            </p:custDataLst>
          </p:nvPr>
        </p:nvSpPr>
        <p:spPr>
          <a:xfrm>
            <a:off x="3810000" y="5836920"/>
            <a:ext cx="381000" cy="48768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>
            <p:custDataLst>
              <p:tags r:id="rId10"/>
            </p:custDataLst>
          </p:nvPr>
        </p:nvSpPr>
        <p:spPr>
          <a:xfrm>
            <a:off x="3886200" y="5486400"/>
            <a:ext cx="381000" cy="48768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3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27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Oh, you don’t agree?</a:t>
            </a:r>
            <a:endParaRPr lang="en-US" dirty="0"/>
          </a:p>
        </p:txBody>
      </p:sp>
      <p:pic>
        <p:nvPicPr>
          <p:cNvPr id="4" name="Content Placeholder 3" descr="090909_wilson_getty_350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00200" y="2196306"/>
            <a:ext cx="5943600" cy="333375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447800" y="1524000"/>
            <a:ext cx="6216902" cy="509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the warning track the storm in space?</a:t>
            </a:r>
            <a:endParaRPr lang="en-US" dirty="0"/>
          </a:p>
        </p:txBody>
      </p: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>
          <a:xfrm flipV="1">
            <a:off x="3581400" y="3886200"/>
            <a:ext cx="24384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092221" y="5535633"/>
            <a:ext cx="4677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Compute moving threat TIME…MOT…LOC </a:t>
            </a:r>
          </a:p>
          <a:p>
            <a:r>
              <a:rPr lang="en-US" sz="2000" b="1" dirty="0"/>
              <a:t>p</a:t>
            </a:r>
            <a:r>
              <a:rPr lang="en-US" sz="2000" b="1" dirty="0" smtClean="0"/>
              <a:t>erpendicular to motion vector, compute</a:t>
            </a:r>
          </a:p>
          <a:p>
            <a:r>
              <a:rPr lang="en-US" sz="2000" b="1" dirty="0"/>
              <a:t>r</a:t>
            </a:r>
            <a:r>
              <a:rPr lang="en-US" sz="2000" b="1" dirty="0" smtClean="0"/>
              <a:t>eport displacement</a:t>
            </a:r>
            <a:endParaRPr lang="en-US" sz="2000" b="1" dirty="0"/>
          </a:p>
        </p:txBody>
      </p:sp>
      <p:cxnSp>
        <p:nvCxnSpPr>
          <p:cNvPr id="5" name="Straight Connector 4"/>
          <p:cNvCxnSpPr/>
          <p:nvPr>
            <p:custDataLst>
              <p:tags r:id="rId6"/>
            </p:custDataLst>
          </p:nvPr>
        </p:nvCxnSpPr>
        <p:spPr>
          <a:xfrm>
            <a:off x="3352800" y="36576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>
            <a:off x="3733800" y="35814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4114800" y="35052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>
          <a:xfrm>
            <a:off x="4495800" y="34290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>
            <a:off x="4876800" y="33528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1"/>
            </p:custDataLst>
          </p:nvPr>
        </p:nvCxnSpPr>
        <p:spPr>
          <a:xfrm>
            <a:off x="5257800" y="32766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ultiply 19"/>
          <p:cNvSpPr/>
          <p:nvPr>
            <p:custDataLst>
              <p:tags r:id="rId12"/>
            </p:custDataLst>
          </p:nvPr>
        </p:nvSpPr>
        <p:spPr>
          <a:xfrm>
            <a:off x="3619500" y="4114800"/>
            <a:ext cx="381000" cy="48768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>
            <p:custDataLst>
              <p:tags r:id="rId13"/>
            </p:custDataLst>
          </p:nvPr>
        </p:nvSpPr>
        <p:spPr>
          <a:xfrm>
            <a:off x="4488180" y="4191000"/>
            <a:ext cx="381000" cy="48768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>
            <p:custDataLst>
              <p:tags r:id="rId14"/>
            </p:custDataLst>
          </p:nvPr>
        </p:nvSpPr>
        <p:spPr>
          <a:xfrm>
            <a:off x="5105400" y="4236720"/>
            <a:ext cx="381000" cy="48768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1295400" y="522419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Most reports are 0-10 km south of the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TIME…MOT…LOC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447800" y="1524000"/>
            <a:ext cx="6216902" cy="509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tracking fun</a:t>
            </a:r>
            <a:endParaRPr lang="en-US" dirty="0"/>
          </a:p>
        </p:txBody>
      </p: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>
          <a:xfrm flipV="1">
            <a:off x="3581400" y="3886200"/>
            <a:ext cx="24384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092221" y="5535633"/>
            <a:ext cx="3345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Does storm tracking accuracy </a:t>
            </a:r>
          </a:p>
          <a:p>
            <a:r>
              <a:rPr lang="en-US" sz="2000" b="1" dirty="0"/>
              <a:t>d</a:t>
            </a:r>
            <a:r>
              <a:rPr lang="en-US" sz="2000" b="1" dirty="0" smtClean="0"/>
              <a:t>ecrease with time?</a:t>
            </a:r>
            <a:endParaRPr lang="en-US" sz="2000" b="1" dirty="0"/>
          </a:p>
        </p:txBody>
      </p:sp>
      <p:cxnSp>
        <p:nvCxnSpPr>
          <p:cNvPr id="5" name="Straight Connector 4"/>
          <p:cNvCxnSpPr/>
          <p:nvPr>
            <p:custDataLst>
              <p:tags r:id="rId6"/>
            </p:custDataLst>
          </p:nvPr>
        </p:nvCxnSpPr>
        <p:spPr>
          <a:xfrm>
            <a:off x="3352800" y="36576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>
            <a:off x="3733800" y="35814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4114800" y="35052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>
          <a:xfrm>
            <a:off x="4495800" y="34290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>
            <a:off x="4876800" y="33528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1"/>
            </p:custDataLst>
          </p:nvPr>
        </p:nvCxnSpPr>
        <p:spPr>
          <a:xfrm>
            <a:off x="5257800" y="3276600"/>
            <a:ext cx="457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ultiply 19"/>
          <p:cNvSpPr/>
          <p:nvPr>
            <p:custDataLst>
              <p:tags r:id="rId12"/>
            </p:custDataLst>
          </p:nvPr>
        </p:nvSpPr>
        <p:spPr>
          <a:xfrm>
            <a:off x="3619500" y="4114800"/>
            <a:ext cx="381000" cy="48768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>
            <p:custDataLst>
              <p:tags r:id="rId13"/>
            </p:custDataLst>
          </p:nvPr>
        </p:nvSpPr>
        <p:spPr>
          <a:xfrm>
            <a:off x="4488180" y="4191000"/>
            <a:ext cx="381000" cy="48768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>
            <p:custDataLst>
              <p:tags r:id="rId14"/>
            </p:custDataLst>
          </p:nvPr>
        </p:nvSpPr>
        <p:spPr>
          <a:xfrm>
            <a:off x="5105400" y="4236720"/>
            <a:ext cx="381000" cy="48768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>
            <p:custDataLst>
              <p:tags r:id="rId15"/>
            </p:custDataLst>
          </p:nvPr>
        </p:nvSpPr>
        <p:spPr>
          <a:xfrm>
            <a:off x="5257800" y="3764280"/>
            <a:ext cx="381000" cy="48768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>
            <p:custDataLst>
              <p:tags r:id="rId16"/>
            </p:custDataLst>
          </p:nvPr>
        </p:nvSpPr>
        <p:spPr>
          <a:xfrm>
            <a:off x="4495800" y="3947160"/>
            <a:ext cx="381000" cy="48768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>
            <p:custDataLst>
              <p:tags r:id="rId17"/>
            </p:custDataLst>
          </p:nvPr>
        </p:nvSpPr>
        <p:spPr>
          <a:xfrm>
            <a:off x="3657600" y="4070925"/>
            <a:ext cx="381000" cy="487680"/>
          </a:xfrm>
          <a:prstGeom prst="mathMultiply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>
            <a:off x="1371600" y="1295400"/>
            <a:ext cx="2819400" cy="6096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963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447800" y="1524000"/>
            <a:ext cx="6216902" cy="509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Thought Experiment</a:t>
            </a:r>
            <a:endParaRPr lang="en-US" dirty="0"/>
          </a:p>
        </p:txBody>
      </p: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>
          <a:xfrm flipV="1">
            <a:off x="3581400" y="3886200"/>
            <a:ext cx="24384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743200" y="4986634"/>
            <a:ext cx="587307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Take TIME..MOT.LOC and draw my own warning: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30 min duration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~10 km left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~10 and increase to 30 km to the right </a:t>
            </a:r>
          </a:p>
          <a:p>
            <a:r>
              <a:rPr lang="en-US" sz="2000" b="1" dirty="0" smtClean="0"/>
              <a:t>Which will #win ?</a:t>
            </a:r>
            <a:endParaRPr lang="en-US" sz="2000" b="1" dirty="0"/>
          </a:p>
        </p:txBody>
      </p:sp>
      <p:sp>
        <p:nvSpPr>
          <p:cNvPr id="3" name="Freeform 2"/>
          <p:cNvSpPr/>
          <p:nvPr>
            <p:custDataLst>
              <p:tags r:id="rId6"/>
            </p:custDataLst>
          </p:nvPr>
        </p:nvSpPr>
        <p:spPr>
          <a:xfrm>
            <a:off x="3489960" y="3489960"/>
            <a:ext cx="2758440" cy="1264920"/>
          </a:xfrm>
          <a:custGeom>
            <a:avLst/>
            <a:gdLst>
              <a:gd name="connsiteX0" fmla="*/ 0 w 2758440"/>
              <a:gd name="connsiteY0" fmla="*/ 487680 h 1264920"/>
              <a:gd name="connsiteX1" fmla="*/ 2392680 w 2758440"/>
              <a:gd name="connsiteY1" fmla="*/ 0 h 1264920"/>
              <a:gd name="connsiteX2" fmla="*/ 2758440 w 2758440"/>
              <a:gd name="connsiteY2" fmla="*/ 1264920 h 1264920"/>
              <a:gd name="connsiteX3" fmla="*/ 198120 w 2758440"/>
              <a:gd name="connsiteY3" fmla="*/ 1158240 h 1264920"/>
              <a:gd name="connsiteX4" fmla="*/ 0 w 2758440"/>
              <a:gd name="connsiteY4" fmla="*/ 4876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1264920">
                <a:moveTo>
                  <a:pt x="0" y="487680"/>
                </a:moveTo>
                <a:lnTo>
                  <a:pt x="2392680" y="0"/>
                </a:lnTo>
                <a:lnTo>
                  <a:pt x="2758440" y="1264920"/>
                </a:lnTo>
                <a:lnTo>
                  <a:pt x="198120" y="1158240"/>
                </a:lnTo>
                <a:lnTo>
                  <a:pt x="0" y="487680"/>
                </a:lnTo>
                <a:close/>
              </a:path>
            </a:pathLst>
          </a:cu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1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7391400" cy="6570134"/>
          </a:xfr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733800" y="4953000"/>
            <a:ext cx="401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Purple box is the warning from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automated algorithm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733800" y="4953000"/>
            <a:ext cx="401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Purple box is the warning from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automated algorithm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217846" cy="64158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18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Omaha’s TORs 2008-2011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4097273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WEATHER BUREAU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Size (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Areal Verification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</a:t>
                      </a:r>
                      <a:r>
                        <a:rPr lang="en-US" baseline="0" dirty="0" smtClean="0"/>
                        <a:t> County Intersection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Didn’t Compute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Perimeter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of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 Alarm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Success</a:t>
                      </a:r>
                      <a:r>
                        <a:rPr lang="en-US" baseline="0" dirty="0" smtClean="0"/>
                        <a:t>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7912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Did the weather bureau #win?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3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broken?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warnings are constrained by political boundaries!</a:t>
            </a:r>
          </a:p>
          <a:p>
            <a:pPr lvl="1"/>
            <a:r>
              <a:rPr lang="en-US" dirty="0" smtClean="0"/>
              <a:t>NWS Office can’t issue outside CWA</a:t>
            </a:r>
          </a:p>
          <a:p>
            <a:pPr lvl="1"/>
            <a:r>
              <a:rPr lang="en-US" dirty="0" smtClean="0"/>
              <a:t>Warning product (VTEC) is still bound to UGC codes</a:t>
            </a:r>
          </a:p>
          <a:p>
            <a:pPr lvl="1"/>
            <a:r>
              <a:rPr lang="en-US" dirty="0" smtClean="0"/>
              <a:t>Can’t issue SVR/TOR over Marine Zones, why ?!?!</a:t>
            </a:r>
          </a:p>
          <a:p>
            <a:r>
              <a:rPr lang="en-US" dirty="0" smtClean="0"/>
              <a:t>No penalty for warning size in verification</a:t>
            </a:r>
          </a:p>
          <a:p>
            <a:r>
              <a:rPr lang="en-US" dirty="0" smtClean="0"/>
              <a:t>Warning issuance software</a:t>
            </a:r>
          </a:p>
          <a:p>
            <a:r>
              <a:rPr lang="en-US" dirty="0" smtClean="0"/>
              <a:t>Warning dissemination software </a:t>
            </a:r>
            <a:r>
              <a:rPr lang="en-US" i="1" dirty="0" smtClean="0"/>
              <a:t>(bad </a:t>
            </a:r>
            <a:r>
              <a:rPr lang="en-US" i="1" dirty="0" err="1" smtClean="0"/>
              <a:t>daryl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Warning display software </a:t>
            </a:r>
            <a:r>
              <a:rPr lang="en-US" i="1" dirty="0" smtClean="0"/>
              <a:t>(bad </a:t>
            </a:r>
            <a:r>
              <a:rPr lang="en-US" i="1" dirty="0" err="1" smtClean="0"/>
              <a:t>daryl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Some local NWS Office policies conflict with NWS directives, where’s the sheriff?</a:t>
            </a:r>
          </a:p>
          <a:p>
            <a:r>
              <a:rPr lang="en-US" dirty="0" smtClean="0"/>
              <a:t>No topology checks, </a:t>
            </a:r>
            <a:r>
              <a:rPr lang="en-US" dirty="0" smtClean="0">
                <a:solidFill>
                  <a:srgbClr val="FFFF00"/>
                </a:solidFill>
              </a:rPr>
              <a:t>invalid geometries are OK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~ 25% of TOR/SVR Warnings are 4 sided</a:t>
            </a:r>
          </a:p>
          <a:p>
            <a:r>
              <a:rPr lang="en-US" dirty="0" smtClean="0"/>
              <a:t>Only ~ 2 % of all SVR/TOR warnings are pure county retracements</a:t>
            </a:r>
          </a:p>
          <a:p>
            <a:r>
              <a:rPr lang="en-US" dirty="0" smtClean="0"/>
              <a:t>~ 75% of polygon vertices are guided by county borders </a:t>
            </a:r>
          </a:p>
          <a:p>
            <a:r>
              <a:rPr lang="en-US" dirty="0" smtClean="0"/>
              <a:t>SBWs have cut the size of warnings by over 60%, but the number of warnings has increased by 60%.</a:t>
            </a:r>
          </a:p>
          <a:p>
            <a:r>
              <a:rPr lang="en-US" dirty="0" smtClean="0"/>
              <a:t>The Cubs will not win the World Series this year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So I challenge you:</a:t>
            </a:r>
            <a:endParaRPr lang="en-US" dirty="0"/>
          </a:p>
        </p:txBody>
      </p:sp>
      <p:pic>
        <p:nvPicPr>
          <p:cNvPr id="5" name="Content Placeholder 4" descr="grinds-my-gears1.jpg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2229101"/>
            <a:ext cx="4648200" cy="34975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Go to your fancy AWIPS station and draw me a storm based warning for a tornado spotted in:</a:t>
            </a:r>
          </a:p>
          <a:p>
            <a:pPr lvl="1"/>
            <a:r>
              <a:rPr lang="en-US" dirty="0" smtClean="0"/>
              <a:t>South Yankton</a:t>
            </a:r>
          </a:p>
          <a:p>
            <a:pPr lvl="1"/>
            <a:r>
              <a:rPr lang="en-US" dirty="0" smtClean="0"/>
              <a:t>Hamburg Bend Conservation Reserve</a:t>
            </a:r>
          </a:p>
          <a:p>
            <a:pPr lvl="1"/>
            <a:r>
              <a:rPr lang="en-US" dirty="0" smtClean="0"/>
              <a:t>St Petersburg, FL</a:t>
            </a:r>
          </a:p>
          <a:p>
            <a:pPr lvl="1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Is this the solution?</a:t>
            </a:r>
            <a:endParaRPr lang="en-US" dirty="0"/>
          </a:p>
        </p:txBody>
      </p:sp>
      <p:pic>
        <p:nvPicPr>
          <p:cNvPr id="5" name="Content Placeholder 4" descr="sarah-palin.jpg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66115" y="1600200"/>
            <a:ext cx="3620770" cy="4525963"/>
          </a:xfrm>
        </p:spPr>
      </p:pic>
      <p:pic>
        <p:nvPicPr>
          <p:cNvPr id="6" name="Content Placeholder 5" descr="bachman.jpg"/>
          <p:cNvPicPr>
            <a:picLocks noGrp="1"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876801" y="1600200"/>
            <a:ext cx="3612839" cy="448691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Equally, unrealistic solutions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Warnings should be data, not products</a:t>
            </a:r>
          </a:p>
          <a:p>
            <a:pPr lvl="1"/>
            <a:r>
              <a:rPr lang="en-US" dirty="0" smtClean="0"/>
              <a:t>Computers are the most important readers…</a:t>
            </a:r>
          </a:p>
          <a:p>
            <a:pPr lvl="1"/>
            <a:r>
              <a:rPr lang="en-US" dirty="0" smtClean="0"/>
              <a:t>UGC codes should not be included</a:t>
            </a:r>
          </a:p>
          <a:p>
            <a:r>
              <a:rPr lang="en-US" dirty="0" smtClean="0"/>
              <a:t>Warnings should come from NWS, not WFOs</a:t>
            </a:r>
          </a:p>
          <a:p>
            <a:pPr lvl="1"/>
            <a:r>
              <a:rPr lang="en-US" dirty="0" smtClean="0"/>
              <a:t>NWS should be working as a team, instead of </a:t>
            </a:r>
            <a:r>
              <a:rPr lang="en-US" dirty="0" err="1" smtClean="0"/>
              <a:t>theifdoms</a:t>
            </a:r>
            <a:endParaRPr lang="en-US" dirty="0" smtClean="0"/>
          </a:p>
          <a:p>
            <a:r>
              <a:rPr lang="en-US" dirty="0" smtClean="0"/>
              <a:t>Polygons should be limited to 4 to 6 sides.</a:t>
            </a:r>
          </a:p>
          <a:p>
            <a:r>
              <a:rPr lang="en-US" dirty="0" smtClean="0"/>
              <a:t>The Cubs develop talent from their farm system and not overpay for free agents that struggle with the rigors of playing left field.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ws-alerts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609600" y="1200150"/>
            <a:ext cx="2371725" cy="1771650"/>
          </a:xfrm>
          <a:prstGeom prst="rect">
            <a:avLst/>
          </a:prstGeom>
        </p:spPr>
      </p:pic>
      <p:pic>
        <p:nvPicPr>
          <p:cNvPr id="5" name="Picture 4" descr="nws-alerts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685800" y="4572000"/>
            <a:ext cx="2371725" cy="1771650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276600" y="76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NWS Issues Products</a:t>
            </a:r>
          </a:p>
          <a:p>
            <a:r>
              <a:rPr lang="en-US" dirty="0" smtClean="0"/>
              <a:t>Forecaster tries to figure out what the public wants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3350888" y="3620869"/>
            <a:ext cx="3413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NWS Issues Data</a:t>
            </a:r>
          </a:p>
          <a:p>
            <a:r>
              <a:rPr lang="en-US" dirty="0" smtClean="0"/>
              <a:t>Computers deal with various users</a:t>
            </a:r>
            <a:endParaRPr lang="en-US" dirty="0"/>
          </a:p>
        </p:txBody>
      </p:sp>
      <p:sp>
        <p:nvSpPr>
          <p:cNvPr id="9" name="Cloud Callout 8"/>
          <p:cNvSpPr/>
          <p:nvPr>
            <p:custDataLst>
              <p:tags r:id="rId6"/>
            </p:custDataLst>
          </p:nvPr>
        </p:nvSpPr>
        <p:spPr>
          <a:xfrm>
            <a:off x="1295400" y="304800"/>
            <a:ext cx="1905000" cy="99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>
            <p:custDataLst>
              <p:tags r:id="rId7"/>
            </p:custDataLst>
          </p:nvPr>
        </p:nvSpPr>
        <p:spPr>
          <a:xfrm>
            <a:off x="1905000" y="457200"/>
            <a:ext cx="609600" cy="533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>
            <p:custDataLst>
              <p:tags r:id="rId8"/>
            </p:custDataLst>
          </p:nvPr>
        </p:nvSpPr>
        <p:spPr>
          <a:xfrm>
            <a:off x="1295400" y="3733800"/>
            <a:ext cx="1905000" cy="99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>
            <p:custDataLst>
              <p:tags r:id="rId9"/>
            </p:custDataLst>
          </p:nvPr>
        </p:nvSpPr>
        <p:spPr>
          <a:xfrm>
            <a:off x="1905000" y="3886200"/>
            <a:ext cx="609600" cy="533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>
            <p:custDataLst>
              <p:tags r:id="rId10"/>
            </p:custDataLst>
          </p:nvPr>
        </p:nvGrpSpPr>
        <p:grpSpPr>
          <a:xfrm>
            <a:off x="6934200" y="76200"/>
            <a:ext cx="1905000" cy="2667000"/>
            <a:chOff x="6172200" y="152400"/>
            <a:chExt cx="1905000" cy="2667000"/>
          </a:xfrm>
        </p:grpSpPr>
        <p:pic>
          <p:nvPicPr>
            <p:cNvPr id="12" name="Picture 11" descr="alf.jpg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72200" y="1143000"/>
              <a:ext cx="1224558" cy="1676400"/>
            </a:xfrm>
            <a:prstGeom prst="rect">
              <a:avLst/>
            </a:prstGeom>
          </p:spPr>
        </p:pic>
        <p:sp>
          <p:nvSpPr>
            <p:cNvPr id="14" name="Cloud Callout 13"/>
            <p:cNvSpPr/>
            <p:nvPr/>
          </p:nvSpPr>
          <p:spPr>
            <a:xfrm>
              <a:off x="6553200" y="152400"/>
              <a:ext cx="1524000" cy="9906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86600" y="381000"/>
              <a:ext cx="533400" cy="4572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>
            <p:custDataLst>
              <p:tags r:id="rId11"/>
            </p:custDataLst>
          </p:nvPr>
        </p:nvGrpSpPr>
        <p:grpSpPr>
          <a:xfrm>
            <a:off x="7696200" y="3581400"/>
            <a:ext cx="1219200" cy="1594338"/>
            <a:chOff x="6248400" y="3733800"/>
            <a:chExt cx="1981200" cy="2590800"/>
          </a:xfrm>
        </p:grpSpPr>
        <p:pic>
          <p:nvPicPr>
            <p:cNvPr id="13" name="Picture 12" descr="alf.jpg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48400" y="4648200"/>
              <a:ext cx="1224558" cy="1676400"/>
            </a:xfrm>
            <a:prstGeom prst="rect">
              <a:avLst/>
            </a:prstGeom>
          </p:spPr>
        </p:pic>
        <p:sp>
          <p:nvSpPr>
            <p:cNvPr id="16" name="Cloud Callout 15"/>
            <p:cNvSpPr/>
            <p:nvPr/>
          </p:nvSpPr>
          <p:spPr>
            <a:xfrm>
              <a:off x="6705600" y="3733800"/>
              <a:ext cx="1524000" cy="9906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39000" y="3962400"/>
              <a:ext cx="533400" cy="4572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bender-smoking.jpe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/>
          <a:stretch>
            <a:fillRect/>
          </a:stretch>
        </p:blipFill>
        <p:spPr>
          <a:xfrm>
            <a:off x="4876800" y="1981200"/>
            <a:ext cx="1397000" cy="1047750"/>
          </a:xfrm>
          <a:prstGeom prst="rect">
            <a:avLst/>
          </a:prstGeom>
        </p:spPr>
      </p:pic>
      <p:pic>
        <p:nvPicPr>
          <p:cNvPr id="24" name="Picture 23" descr="bender-smoking.jpe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/>
          <a:stretch>
            <a:fillRect/>
          </a:stretch>
        </p:blipFill>
        <p:spPr>
          <a:xfrm>
            <a:off x="4800600" y="4953000"/>
            <a:ext cx="1397000" cy="1047750"/>
          </a:xfrm>
          <a:prstGeom prst="rect">
            <a:avLst/>
          </a:prstGeom>
        </p:spPr>
      </p:pic>
      <p:sp>
        <p:nvSpPr>
          <p:cNvPr id="25" name="Cloud Callout 24"/>
          <p:cNvSpPr/>
          <p:nvPr>
            <p:custDataLst>
              <p:tags r:id="rId14"/>
            </p:custDataLst>
          </p:nvPr>
        </p:nvSpPr>
        <p:spPr>
          <a:xfrm>
            <a:off x="5562600" y="1219200"/>
            <a:ext cx="931985" cy="762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>
            <p:custDataLst>
              <p:tags r:id="rId15"/>
            </p:custDataLst>
          </p:nvPr>
        </p:nvCxnSpPr>
        <p:spPr>
          <a:xfrm flipV="1">
            <a:off x="1905000" y="609600"/>
            <a:ext cx="5638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>
            <p:custDataLst>
              <p:tags r:id="rId16"/>
            </p:custDataLst>
          </p:nvPr>
        </p:nvSpPr>
        <p:spPr>
          <a:xfrm>
            <a:off x="3124200" y="21336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7"/>
            </p:custDataLst>
          </p:nvPr>
        </p:nvSpPr>
        <p:spPr>
          <a:xfrm>
            <a:off x="5791200" y="13716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8"/>
            </p:custDataLst>
          </p:nvPr>
        </p:nvSpPr>
        <p:spPr>
          <a:xfrm>
            <a:off x="3505200" y="20574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>
            <p:custDataLst>
              <p:tags r:id="rId19"/>
            </p:custDataLst>
          </p:nvPr>
        </p:nvSpPr>
        <p:spPr>
          <a:xfrm>
            <a:off x="4191000" y="21336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>
            <p:custDataLst>
              <p:tags r:id="rId20"/>
            </p:custDataLst>
          </p:nvPr>
        </p:nvSpPr>
        <p:spPr>
          <a:xfrm>
            <a:off x="3124200" y="2590800"/>
            <a:ext cx="14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Disseminates</a:t>
            </a:r>
            <a:endParaRPr lang="en-US" dirty="0"/>
          </a:p>
        </p:txBody>
      </p:sp>
      <p:sp>
        <p:nvSpPr>
          <p:cNvPr id="34" name="Right Triangle 33"/>
          <p:cNvSpPr/>
          <p:nvPr>
            <p:custDataLst>
              <p:tags r:id="rId21"/>
            </p:custDataLst>
          </p:nvPr>
        </p:nvSpPr>
        <p:spPr>
          <a:xfrm>
            <a:off x="5943600" y="1447800"/>
            <a:ext cx="228600" cy="3048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>
            <p:custDataLst>
              <p:tags r:id="rId22"/>
            </p:custDataLst>
          </p:nvPr>
        </p:nvSpPr>
        <p:spPr>
          <a:xfrm>
            <a:off x="4693883" y="2971800"/>
            <a:ext cx="178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angry!</a:t>
            </a:r>
            <a:endParaRPr lang="en-US" dirty="0"/>
          </a:p>
        </p:txBody>
      </p:sp>
      <p:sp>
        <p:nvSpPr>
          <p:cNvPr id="36" name="TextBox 35"/>
          <p:cNvSpPr txBox="1"/>
          <p:nvPr>
            <p:custDataLst>
              <p:tags r:id="rId23"/>
            </p:custDataLst>
          </p:nvPr>
        </p:nvSpPr>
        <p:spPr>
          <a:xfrm>
            <a:off x="7010400" y="2743200"/>
            <a:ext cx="187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doesn’t call</a:t>
            </a:r>
          </a:p>
          <a:p>
            <a:r>
              <a:rPr lang="en-US" dirty="0" smtClean="0"/>
              <a:t>Congress.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16" idx="0"/>
          </p:cNvCxnSpPr>
          <p:nvPr>
            <p:custDataLst>
              <p:tags r:id="rId24"/>
            </p:custDataLst>
          </p:nvPr>
        </p:nvCxnSpPr>
        <p:spPr>
          <a:xfrm flipV="1">
            <a:off x="5867400" y="3886200"/>
            <a:ext cx="2113063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/>
          <p:cNvSpPr/>
          <p:nvPr>
            <p:custDataLst>
              <p:tags r:id="rId25"/>
            </p:custDataLst>
          </p:nvPr>
        </p:nvSpPr>
        <p:spPr>
          <a:xfrm>
            <a:off x="3581400" y="2124074"/>
            <a:ext cx="381000" cy="3333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>
            <p:custDataLst>
              <p:tags r:id="rId26"/>
            </p:custDataLst>
          </p:nvPr>
        </p:nvSpPr>
        <p:spPr>
          <a:xfrm>
            <a:off x="3200400" y="5191126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>
            <p:custDataLst>
              <p:tags r:id="rId27"/>
            </p:custDataLst>
          </p:nvPr>
        </p:nvSpPr>
        <p:spPr>
          <a:xfrm>
            <a:off x="4267200" y="5191126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>
            <p:custDataLst>
              <p:tags r:id="rId28"/>
            </p:custDataLst>
          </p:nvPr>
        </p:nvSpPr>
        <p:spPr>
          <a:xfrm>
            <a:off x="3200400" y="5648326"/>
            <a:ext cx="14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Disseminates</a:t>
            </a:r>
            <a:endParaRPr lang="en-US" dirty="0"/>
          </a:p>
        </p:txBody>
      </p:sp>
      <p:sp>
        <p:nvSpPr>
          <p:cNvPr id="46" name="Isosceles Triangle 45"/>
          <p:cNvSpPr/>
          <p:nvPr>
            <p:custDataLst>
              <p:tags r:id="rId29"/>
            </p:custDataLst>
          </p:nvPr>
        </p:nvSpPr>
        <p:spPr>
          <a:xfrm>
            <a:off x="3581400" y="5076825"/>
            <a:ext cx="642257" cy="5619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Callout 47"/>
          <p:cNvSpPr/>
          <p:nvPr>
            <p:custDataLst>
              <p:tags r:id="rId30"/>
            </p:custDataLst>
          </p:nvPr>
        </p:nvSpPr>
        <p:spPr>
          <a:xfrm>
            <a:off x="5410200" y="4495800"/>
            <a:ext cx="879231" cy="457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>
            <p:custDataLst>
              <p:tags r:id="rId31"/>
            </p:custDataLst>
          </p:nvPr>
        </p:nvSpPr>
        <p:spPr>
          <a:xfrm>
            <a:off x="5715000" y="4572000"/>
            <a:ext cx="281354" cy="246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meathead.jp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3" cstate="print"/>
          <a:stretch>
            <a:fillRect/>
          </a:stretch>
        </p:blipFill>
        <p:spPr>
          <a:xfrm>
            <a:off x="7086600" y="5562600"/>
            <a:ext cx="1143000" cy="1143000"/>
          </a:xfrm>
          <a:prstGeom prst="rect">
            <a:avLst/>
          </a:prstGeom>
        </p:spPr>
      </p:pic>
      <p:cxnSp>
        <p:nvCxnSpPr>
          <p:cNvPr id="52" name="Straight Connector 51"/>
          <p:cNvCxnSpPr/>
          <p:nvPr>
            <p:custDataLst>
              <p:tags r:id="rId33"/>
            </p:custDataLst>
          </p:nvPr>
        </p:nvCxnSpPr>
        <p:spPr>
          <a:xfrm>
            <a:off x="0" y="35052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loud Callout 52"/>
          <p:cNvSpPr/>
          <p:nvPr>
            <p:custDataLst>
              <p:tags r:id="rId34"/>
            </p:custDataLst>
          </p:nvPr>
        </p:nvSpPr>
        <p:spPr>
          <a:xfrm>
            <a:off x="7848600" y="5334000"/>
            <a:ext cx="879231" cy="457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endCxn id="50" idx="0"/>
          </p:cNvCxnSpPr>
          <p:nvPr>
            <p:custDataLst>
              <p:tags r:id="rId35"/>
            </p:custDataLst>
          </p:nvPr>
        </p:nvCxnSpPr>
        <p:spPr>
          <a:xfrm>
            <a:off x="6019800" y="4876800"/>
            <a:ext cx="16383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n 55"/>
          <p:cNvSpPr/>
          <p:nvPr>
            <p:custDataLst>
              <p:tags r:id="rId36"/>
            </p:custDataLst>
          </p:nvPr>
        </p:nvSpPr>
        <p:spPr>
          <a:xfrm>
            <a:off x="8077200" y="5410200"/>
            <a:ext cx="457200" cy="38100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>
            <p:custDataLst>
              <p:tags r:id="rId37"/>
            </p:custDataLst>
          </p:nvPr>
        </p:nvSpPr>
        <p:spPr>
          <a:xfrm>
            <a:off x="4648200" y="6019800"/>
            <a:ext cx="18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happy!</a:t>
            </a:r>
            <a:endParaRPr lang="en-US" dirty="0"/>
          </a:p>
        </p:txBody>
      </p:sp>
      <p:sp>
        <p:nvSpPr>
          <p:cNvPr id="58" name="TextBox 57"/>
          <p:cNvSpPr txBox="1"/>
          <p:nvPr>
            <p:custDataLst>
              <p:tags r:id="rId38"/>
            </p:custDataLst>
          </p:nvPr>
        </p:nvSpPr>
        <p:spPr>
          <a:xfrm>
            <a:off x="5303060" y="6324600"/>
            <a:ext cx="185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Meathead happy!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Time for Questions?</a:t>
            </a:r>
            <a:endParaRPr lang="en-US" dirty="0"/>
          </a:p>
        </p:txBody>
      </p:sp>
      <p:sp>
        <p:nvSpPr>
          <p:cNvPr id="50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371975" y="2590800"/>
            <a:ext cx="37814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Oh, you still don’t agree?</a:t>
            </a:r>
            <a:endParaRPr lang="en-US" dirty="0"/>
          </a:p>
        </p:txBody>
      </p:sp>
      <p:pic>
        <p:nvPicPr>
          <p:cNvPr id="4" name="Content Placeholder 3" descr="090909_wilson_getty_350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196306"/>
            <a:ext cx="5943600" cy="3333750"/>
          </a:xfrm>
        </p:spPr>
      </p:pic>
      <p:sp>
        <p:nvSpPr>
          <p:cNvPr id="5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(Or, everyone does agree because this is such a smart office or is adverse to confrontation)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8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0" y="4863405"/>
            <a:ext cx="4200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Garden Variety Tornado</a:t>
            </a:r>
          </a:p>
          <a:p>
            <a:r>
              <a:rPr lang="en-US" sz="2800" dirty="0" smtClean="0"/>
              <a:t>We had better warn.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Yippee, we can use our fine training and draw a polygon!</a:t>
            </a:r>
          </a:p>
        </p:txBody>
      </p:sp>
      <p:pic>
        <p:nvPicPr>
          <p:cNvPr id="5" name="Content Placeholder 3" descr="SBW-main2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876800" y="228600"/>
            <a:ext cx="3886200" cy="4615854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I draw my fancy pants polygon out for 30 minutes.</a:t>
            </a:r>
          </a:p>
          <a:p>
            <a:r>
              <a:rPr lang="en-US" sz="2800" dirty="0" smtClean="0"/>
              <a:t>I’m done, right?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V4yDusqsKu8lRztXZr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EuD8H39UmWvtyjDzQF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fUreaJE4sXywNNHmOdU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gtHtiEWpudt6MCwWr4N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34WYMNvlhFbSSmS9x8Pq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aunraYppF6ExDYwGr07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2H14PRLPeVkGic5QtX0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reZxpKDNYj7PrFp69xE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cWFjBBwa3nNGfN4hr0c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ytLpqnNsqHuJ13S692g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2LqC1S5DDpKbncyca9n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cwM1plRabaLOr0ZNmVm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UcWauiLd7av7VkdOYvLJ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4YQFGxXR7qFMWzTQZsKM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pzKycmNrda17xWmJOTj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2vr5XmsC0AQnq6VZKujY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UrlUCJVSa9Qjwf76pqZ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pLxZ5nUxa42oMfTAoViZ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gavgNO8OKLDqAZK3JIG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x6zGSE4TZRrtbbomW6J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G5F7mmGgT10zDpG6WuJ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6OyEnMAo4hrpu1KiIcI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sByZFPaeByjV6yjNHju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Nw60w70fGP0oAqbwyQ8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hbZc5cc1E4MzDc0FHWp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8unsru0SdFMwjnZtJX2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8xV7N2CxTtty2vPDLI0M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1kpwijcCDqD0EbqNH8rKu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M6SCFdds7RQTmPwjHXfF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2LkuE6cjA7n0LOeanpk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I88Z6r12wbls47iaz7f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vl4I5wAQlkYq3blEZLix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QI9fYWlRzm8PINmC2wwh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ZnXsbdMKlW1tYJTG4T0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qojm2HyfbwMpp3uMEc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1uD36PV7tuK7iGKXYEn1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64yyJBpO4VnDP63KnU6I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Rk6aqnP5EHT3xZyhbw3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V3VRUT061qnvcerya2ZZ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KLy4c6IAEmUEo3ezsV5x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LMAHaAdayGjUuVWF3fSJh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F1MjPDl1HGVfj9iQHTo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BxPokAz3UJ0h6whSg5e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7xJMCsWVABjsyGCdKYy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J8J4hCeb9dGDqeuriLr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f23LyODid9mmOGEfjXOJ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As62oPMtb1swTH1v3py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3YaMduQWG9OKGQNhClfSj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TlDOLGJeqTZbpcKZ7O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AAYOwdYuBb8sNpZih1u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TAkL5y61cCjv4WQkRsn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eZyOTsMcpb67tn8q7eDk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asEXPJ1xC7l3lkdhEEf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wWJGtKyvmV3gnsJ7dEUq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1Mt44uWXQiiRzApfCk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J4AaRfzwWsYmtTkRpF1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2tOMB8dmfr2s0x0LjGUj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dFRNIuN7otTe26l4Dqi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k1TNREll7TGbf9VOpJz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yyMvUpf2t1eEHlPUVD9M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xQQc9P1z04tLs7iXe6i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wyN5Uu6qlZdyeE3c5ds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eznMDFUGLG75jio3Vws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yUSDT104cqeWkeI7Rqv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SY1a1OjKmiTdtMBl43l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XQnRyTejm5jFVLPYSR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q9kLO1iVZDRK0tUZLSG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QnXalNF144e2tIi8dYMh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4zefcREDYx2JjXNEGugX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vXZcGDFHUcffioV6BNn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n4qce82QpXFdJN2yM9GYj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h3qNM3ruO2CsrAEwqNwK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TiNXdNTpbJM3a2CB3I1H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UqgqRxZKkfzX97ZOQEAp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GnqBTOKNIg8tnnHMWmp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tdSuCeSn6Mz2KS0fDb0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BfnLDayjvgdWk3V5dvAI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OGKC73IdZqs9TcIpcvU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uc3jOM3F9dSMftwxN8Q6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pWsscrk8Qc6QP59VC2a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TKpvhPOCQBEUBsquN1BWF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U3DWskQYv3hlFQ7jczy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zKCAVbWtPLjc2lH3mcN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Rk5YLGNW1eyF8QHszwG3b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0Jpllzih0u2i3gf0b1Xh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t3EpIzTsz7GOXgNlh5o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ZbDOzgJsvg7mBZ5UJFZ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lykVTSuxFbwamBKvlaDb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d0kFRBCltP3aflHWRJox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nEN2qqfvAE4ICuwh5HRW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sDysV8lIVp1yRI5HiMH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HxyU79NHVetNkpSXjmf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54nGPkskZJkoWCgy9N8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16rQp05WM4WXLB96bWCi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33P4wngywolU8FVoJqlP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CeiZdPJRS0DIQE42IiQ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LN0rDleFeERin6mSnMC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IBHTTFlvWH71nA0lZ3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CmtR2jm31VONPzbjaeH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Dw4iKr275JJhs1cXh9YV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A8NHnPDT3c6aIWNKyU1U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3x697cXyRLIfWVu33ctb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yQhkrLMm99cUvh6Pl6g7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rtZSgvQPqEpwmPPR3rX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Ors4zXqdP1ZDuYMcVvLaf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QygYGPU4C3UHgsXAtqE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2CCQTCAeYJhxHWMT7ac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IeaDhU4fzkLp1QRnbPWV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8n4S0kcgV1zI0bz7Dc4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dHk57AR2EDpTs27Fm4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5yTKpRnuxxuxMx1021l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URM829aLluTCIdTWFv9A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qJL1OAitVj7PMQBmPZj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S5WWkyjWejTxkiQ9SU4NY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u2r9xieU9F8EkwLMMkT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wFQudAsu4i0OeIAE20f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H7w5A2cZS5UKvLi24DsF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wp7Due9qMIIfZHc5OCsp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kxZZALaTAMwNmhmIpCGK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IaTA5wDewFGBywPG44M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pezCvUnGV41n2nZzNxK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bqNz4WD2mwoJCNPnLiW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li4Iff2bJ1tQelLpgBk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P4j8WM5rlz0WGWKT9DNyc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ktJn1Itip3246dHj5Cbt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VyeJSmzUXtKgR1tq61hH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n9Gg8ynCs3ylOhWAQ84k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DczjtPnM3ZbvEswG6j2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gBeicGeWOGlEgl1xDzv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BCPTWaV90YXMvVZgwXTY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tCt7XejGHFIlNsLtBGtm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G6R9M2ZCUgPb3eeHm4j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Wcaee4OvyjUbEYVjxqnz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C6eeOOau9R9GaEZxNUOp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hRzfL2wTidIDz400g0l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1XOgk0CtLSA6PmEy27Xf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Yw5UwNEO3DlePBqvHwgP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3tfElHYd6Uu6ZibqtPO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LBw27wprYIt7sCFSrXQ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JJB8kh2r1v27HE7izrN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wqE76zxnlqmLW8oW9mf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Sk5D3XCBThRUg4GmRqQ4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68PO7v6kLoxhiDuz9TF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UdL8ozoIbdTvu6toyJQ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6Y2o24pC0J62dB3Z6xW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oM8o5LkWab9W6M5Zxjj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FHAwNjW4axkTeXHi6d6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9psSRkzCixRKMAgfDYDi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TgvhU7ZCKE7enGwdrLk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ckcOKUlFg9AtzBm3EvjU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tHWdmGnxdMulvrCZ3ga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6ElTy7KbxJIhA4a45m5h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r5bTggvW5AHeQoGQAVdm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ET7URn6OxJb5FQVbMAtJ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cYwbYz8eC2IGHZrcTNrU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VqHOlcJjZtc2QJ4AigAj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pYueabiHAEyMH8nFpwGj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9nZ8WJzGFiuHEzyGKoWVV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38VhiPdoUdRrfBv5esJ1U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353zPYE7KobIjQdErKsg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djWaFaubTwH4QeJZeKM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xiFRz1ZyEYMePfSOZXfc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6Y2o24pC0J62dB3Z6xW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xb2tdLDcj7P0obeDh4ns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SZFYCtIyPg4ufdEFSPU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IiBot6qKPdgXlFStajek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2RIaHE398d2jL9PZYJk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VQD3qdDxDt8Li3Ne8atK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VTW1YBcxygtA4Pky3vUi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RRseiblMZWjTuM0dDML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ET7URn6OxJb5FQVbMAtJ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cYwbYz8eC2IGHZrcTNrU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pYueabiHAEyMH8nFpwGj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9nZ8WJzGFiuHEzyGKoWVV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38VhiPdoUdRrfBv5esJ1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Hb7YevUQzZa2oP5au5g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353zPYE7KobIjQdErKsg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djWaFaubTwH4QeJZeKMt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xiFRz1ZyEYMePfSOZXfc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6Y2o24pC0J62dB3Z6xW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mtUBRDHKFw0lVJ7oe1k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hIYYTz6XP0Wkxs7nJyPO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oM8o5LkWab9W6M5Zxjjy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AITArEhTXvFucbCTK7DI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oBcFhRhLh7hk8g5i8sG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60qYDkqaY0LliJw0S8zt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wXVKjiQYkkbaw3Jpxeh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rE3gVKQOHaSfAjioLnpBb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dR3mOsZb1LWXX8pl6rXz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02MoH95BylAqKQ2fFQUC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ET7URn6OxJb5FQVbMAtJ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cYwbYz8eC2IGHZrcTNrU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5xWMTm4gkRd5QpSo2lIZ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oe7SntMRMfSs9PkIhLCI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k7wfLwmTzeQ3pFdqBUH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8IK0TNeeAIvIbA0jKByJ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7D2JDT5zOWSVCjPMuwy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swJhhPfuOdlvGI3u8rYxh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89Jh77THHDmEtZSc1TtO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bu2UAOqbM4QZtjrvMcR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e5WbnvUKo4hUzAGJJmHoN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g9kWzsC5h0IfyN5diTg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C0oTAnGB8hBFdTADeXy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heKEqzUYRQVGwkxGSeoF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AyilXjkaala2JGh1yJ64y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ImMkRAfFfo4FNtEJPft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uG9CNIpqJxHtMGtKu7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IcEz7LFJB3lXoeaKpuBJ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PSGIGqBWtxy1DxeqhM9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339sp8Mvwt7Oy2CgfJBfX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UqWP6NDOGG8cxUE9UO3j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7LP6voXGyySJYfLQjOjF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iJN95aPImmwLufcuTcoFP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Sr0kM7Skjjcnja0ZheQZ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AjOVpn3vfZfFgSo6bCQO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wBVBQjw5ORJi8comKOP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VV8eoiumtiRGLpFf3BGO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I2hBT6C0bTlKhktMdbI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GrlsI6MDJU1i0ylkFtz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xAgUMf6ZpaezTTkeqqsO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hNyn3KPoRixBOS1QLwe0S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XnU4TXBDlpwUuHlYjmTb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vIrAsYLhrB7IDSZIm8n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2YoCSr76UulMScCjvCS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NM3tZA0LOIlGFsbP6ja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mQ0N53CLTLQ7bBypsw6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bwa7GwyTDdaqdtcuW8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PygzgGRDeyVJqOgVVVek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T1blWf190DOQmYTxqPG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necL90b37h55wdeF2zWX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eGNEVz0cOuIBEfnUKCC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VArh2nvoECPeMvyhjs8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7KjDav54Dj7WKccDwDHp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MqtSlsi9VKsBsGYpdZjz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6PKl4FWv5qt1YS9haDM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u8KvF7pI6g6gkE70nCd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8qI5fWPFNv7KlBBy0P6n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VHyv99fagXHr0jNzRtS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9zjvpOBnjhIVv0xKMFqD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93TBhLqXDuTJjyYbEKqy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V5eBo5P8aTvd36gXXMrF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J5ON26GdZQm0wpU73ap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bbsyy8U05mvEawtYoRWh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XxsMJDnnsXCUTCktxyiZ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vSfoE5MyJvVieU5MohCH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1fCQDUjnYU8X2AwlYiAU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YBnqoLa1m36XQZLNrRem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19hRug2ik6ZjTh1tcwydX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Q4JwzbQJFRBXr6zTu7J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7EWIKkflG8yt4rMLKt7un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ijzmDC35ev8IqNNPQBo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U1860qZU98Wi6xxC6eZ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umFM8KEBxyNcEpaXBIC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WImYWDgTZlIfPdHQujrC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Ud8oETZGmFIvqWqaO0l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uoAXfLdjBH0mN8PyZmTi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wjNLpkvqgj0sJKOHDes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0u48hkg1YKgtrRg9ulSN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llp5JhIFQVYwOIC7Zfpi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YhSxx9SzfTANINSfwKf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slsrRdTyL89Bm7ccJzM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tNPE9MZ0z9DlG1fJx4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i97o5C9vEDbSjAfZPHb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zr6EFhGxQ0lYOvtmcn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46N9ppalqND0kIYYBlm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i7edXm7piVedd2jfFc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ySYRh0dmOdIAOFVcsNe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M7vVEmFaLsgszme656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DQnTQlfXKpxSnIoxuR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DeDjtKbWbkQ6Rmlm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kl6zXmI8QzzLCRH02cq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7IgmKJJkftzejTxKvns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gkfuEmOteSJfdnjBCZ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cnyOsiH26IJmrV6f5nv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v3FarTLtpPsa8SVQTwL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vRVoumT00xRvRu8iRNh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ThMekfuZ02VtxNe2poA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D0qHAFXU8JCXDBg2Dw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oWl4OoS2S4YZ8dTyUj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xoSDTHXblM17wLpOz5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KVPAq9mWSOot3CumvQz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ZEt285CHtGND1vtnfw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zw5Bpbott6GTnQWX6dQ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MfYtQ1tkv0Qip7nrJT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7KDFxp8ifJ8EJPCWlmZ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4rOAEuW2SVc8ePbu3c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KoyPNyReRYrHzeJPt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IxHo7aSVWnVVUGq1PHo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GwfWKeIpsqU1QRqFn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MEyjND5TvBEj0SRd7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3fN615AJlkawDjZ1drx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u0Ezap10bl9CaKBorq5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mxQyOaRBGD2hETKDe4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GQ7gOGg8DVzHh1jQdQ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7sWvGNQfFB2RR0qylb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7IWCIjnQ2Zw3GIEjjZt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XEqajqFu8nU00K0SYtt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vNahLf2bSgARKhcx0Xb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9FIUiq1ZOZCl8C01Eqs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p8ZIGqsvd5KmEuzRWB9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fp8zxZjL4TEvfAUAJAw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KRgcC7FhoOt3t84xSCn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RePomsQDRo8wQhFP7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9ANecP9A6S3TKTfVbf4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FeGaKhusNMkEkd1pWW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ArV8ZNlOmfC7Vyx15R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SK7nzrpVkbHYCLV9PNy9k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z6z2TLj7t6zoEefBiH7Y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1citRVQXkObiSOzXTAvf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ZJqHf9gjYO4GZtI0N0qHx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xxUjMuzow6Ru5mKqTngv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clmq2kNwsaivELyy8m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BSsqNmDWyoZvWPOss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qydwKGiRA1I7KnXRbgF1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qoJddsG8YgKNkyWlseAZ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bzHYSkfU7Ps7VYHP7lQk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TWMrqOZxJCdMjRuJpz16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LRq0CMU9lirIc9veAlS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kdDYEC7f9iw9OPyRIsZY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FcLxjTKur7TQwcmE8h2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YRIl3VP91w0xFhKiftR2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c3lGFIDq4aqayrc7jd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fXilv4jIWn1wZHbCd1R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zPQWGzVD74i0FjaHRV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qlEVr1XOBthNOonjdz6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TY35nsR5Z6FPXUI4L4IzB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ebTNfTOiUHtobCtW6hO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LccZ6kxebLTXKhYynhW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sgRqCDWOB7fCNfB7r5Dv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48L46FbtjDQMIDWPhbl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8zPekYPIubxObIExwhC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SQjPzbINkItcciSatKLs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L1wYaCOs9PyI0bfSldD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1260</Words>
  <Application>Microsoft Office PowerPoint</Application>
  <PresentationFormat>On-screen Show (4:3)</PresentationFormat>
  <Paragraphs>242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Musings on  Storm Based Warnings</vt:lpstr>
      <vt:lpstr>Indisputable Fact of Life #1</vt:lpstr>
      <vt:lpstr>The reason why</vt:lpstr>
      <vt:lpstr>Oh, you don’t agree?</vt:lpstr>
      <vt:lpstr>So I challenge you:</vt:lpstr>
      <vt:lpstr>Oh, you still don’t agree?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Darn it daryl,  I came here for stats (or free food),  not altruistic hyperbole.</vt:lpstr>
      <vt:lpstr>NWS County SVR/TOR Warnings</vt:lpstr>
      <vt:lpstr>1 Oct 2007, warnings changed</vt:lpstr>
      <vt:lpstr>But what actually changed? NWS: Ignore the red, use the yellow</vt:lpstr>
      <vt:lpstr>The private sector jumped to action</vt:lpstr>
      <vt:lpstr>Thankfully, we have social media</vt:lpstr>
      <vt:lpstr>These aren’t the polygons you’re looking for</vt:lpstr>
      <vt:lpstr>Oh daryl, you and your  1% type academic friends always focused on the outliers….  So another altruism:  If less than 50% of warnings are “storm based”, can the program still keep its name?</vt:lpstr>
      <vt:lpstr>Quiz Question #1 How do you cancel a portion of the warning?</vt:lpstr>
      <vt:lpstr>Quiz Question #2 What’s wrong with this picture?</vt:lpstr>
      <vt:lpstr>PowerPoint Presentation</vt:lpstr>
      <vt:lpstr>PowerPoint Presentation</vt:lpstr>
      <vt:lpstr>Bah, that is Texas, we are Omaha, fricken Nebraska</vt:lpstr>
      <vt:lpstr>1 Oct 2007 – 23 Mar 2012: Number of Polygon Vertices (SVR+TOR)</vt:lpstr>
      <vt:lpstr>PowerPoint Presentation</vt:lpstr>
      <vt:lpstr>Average SBW Size Versus County Size per WFO (SVR+TOR shown, Alaska not included)</vt:lpstr>
      <vt:lpstr>PowerPoint Presentation</vt:lpstr>
      <vt:lpstr>PowerPoint Presentation</vt:lpstr>
      <vt:lpstr>Lets get quantitative</vt:lpstr>
      <vt:lpstr>PowerPoint Presentation</vt:lpstr>
      <vt:lpstr>PowerPoint Presentation</vt:lpstr>
      <vt:lpstr>PowerPoint Presentation</vt:lpstr>
      <vt:lpstr>PowerPoint Presentation</vt:lpstr>
      <vt:lpstr>Oh daryl, what about this?</vt:lpstr>
      <vt:lpstr>PowerPoint Presentation</vt:lpstr>
      <vt:lpstr>Are warnings centered on the storm?</vt:lpstr>
      <vt:lpstr>PowerPoint Presentation</vt:lpstr>
      <vt:lpstr>Does the warning track the storm in space?</vt:lpstr>
      <vt:lpstr>PowerPoint Presentation</vt:lpstr>
      <vt:lpstr>More tracking fun</vt:lpstr>
      <vt:lpstr>PowerPoint Presentation</vt:lpstr>
      <vt:lpstr>Academic Thought Experiment</vt:lpstr>
      <vt:lpstr>PowerPoint Presentation</vt:lpstr>
      <vt:lpstr>PowerPoint Presentation</vt:lpstr>
      <vt:lpstr>Omaha’s TORs 2008-2011</vt:lpstr>
      <vt:lpstr>What is broken?</vt:lpstr>
      <vt:lpstr>Summary</vt:lpstr>
      <vt:lpstr>Is this the solution?</vt:lpstr>
      <vt:lpstr>Equally, unrealistic solutions</vt:lpstr>
      <vt:lpstr>PowerPoint Presentation</vt:lpstr>
      <vt:lpstr>Time for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Daryl Herzmann</cp:lastModifiedBy>
  <cp:revision>121</cp:revision>
  <dcterms:created xsi:type="dcterms:W3CDTF">2011-03-15T14:09:51Z</dcterms:created>
  <dcterms:modified xsi:type="dcterms:W3CDTF">2012-03-27T13:59:45Z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1LxI3P_5_0U80QjoRz34zChFwRxRyJR9g6Z8A-fZC34Y</vt:lpwstr>
  </property>
  <property fmtid="{D5CDD505-2E9C-101B-9397-08002B2CF9AE}" pid="4" name="Google.Documents.RevisionId">
    <vt:lpwstr>01894244037905311651</vt:lpwstr>
  </property>
  <property fmtid="{D5CDD505-2E9C-101B-9397-08002B2CF9AE}" pid="5" name="Google.Documents.PreviousRevisionId">
    <vt:lpwstr>04946180922090859055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