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.xml" ContentType="application/vnd.openxmlformats-officedocument.presentationml.notesSlide+xml"/>
  <Override PartName="/ppt/tags/tag7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charts/chart1.xml" ContentType="application/vnd.openxmlformats-officedocument.drawingml.chart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8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9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0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24" r:id="rId3"/>
    <p:sldId id="278" r:id="rId4"/>
    <p:sldId id="322" r:id="rId5"/>
    <p:sldId id="323" r:id="rId6"/>
    <p:sldId id="325" r:id="rId7"/>
    <p:sldId id="327" r:id="rId8"/>
    <p:sldId id="326" r:id="rId9"/>
    <p:sldId id="329" r:id="rId10"/>
    <p:sldId id="333" r:id="rId11"/>
    <p:sldId id="335" r:id="rId12"/>
    <p:sldId id="337" r:id="rId13"/>
    <p:sldId id="339" r:id="rId14"/>
    <p:sldId id="340" r:id="rId15"/>
    <p:sldId id="336" r:id="rId16"/>
    <p:sldId id="328" r:id="rId17"/>
    <p:sldId id="287" r:id="rId18"/>
    <p:sldId id="288" r:id="rId19"/>
    <p:sldId id="289" r:id="rId20"/>
    <p:sldId id="290" r:id="rId21"/>
    <p:sldId id="291" r:id="rId22"/>
    <p:sldId id="292" r:id="rId23"/>
    <p:sldId id="298" r:id="rId24"/>
    <p:sldId id="270" r:id="rId25"/>
    <p:sldId id="352" r:id="rId26"/>
    <p:sldId id="258" r:id="rId27"/>
    <p:sldId id="300" r:id="rId28"/>
    <p:sldId id="257" r:id="rId29"/>
    <p:sldId id="301" r:id="rId30"/>
    <p:sldId id="264" r:id="rId31"/>
    <p:sldId id="282" r:id="rId32"/>
    <p:sldId id="265" r:id="rId33"/>
    <p:sldId id="266" r:id="rId34"/>
    <p:sldId id="304" r:id="rId35"/>
    <p:sldId id="331" r:id="rId36"/>
    <p:sldId id="332" r:id="rId37"/>
    <p:sldId id="338" r:id="rId38"/>
    <p:sldId id="354" r:id="rId39"/>
    <p:sldId id="267" r:id="rId40"/>
    <p:sldId id="272" r:id="rId41"/>
    <p:sldId id="273" r:id="rId42"/>
    <p:sldId id="274" r:id="rId43"/>
    <p:sldId id="280" r:id="rId44"/>
    <p:sldId id="350" r:id="rId45"/>
    <p:sldId id="351" r:id="rId46"/>
    <p:sldId id="275" r:id="rId47"/>
    <p:sldId id="277" r:id="rId48"/>
    <p:sldId id="356" r:id="rId49"/>
    <p:sldId id="344" r:id="rId50"/>
    <p:sldId id="345" r:id="rId51"/>
    <p:sldId id="346" r:id="rId52"/>
    <p:sldId id="347" r:id="rId53"/>
    <p:sldId id="271" r:id="rId54"/>
    <p:sldId id="315" r:id="rId55"/>
    <p:sldId id="342" r:id="rId56"/>
    <p:sldId id="341" r:id="rId57"/>
    <p:sldId id="316" r:id="rId58"/>
    <p:sldId id="317" r:id="rId59"/>
    <p:sldId id="318" r:id="rId60"/>
    <p:sldId id="348" r:id="rId61"/>
    <p:sldId id="349" r:id="rId62"/>
    <p:sldId id="353" r:id="rId63"/>
    <p:sldId id="355" r:id="rId64"/>
    <p:sldId id="357" r:id="rId65"/>
    <p:sldId id="319" r:id="rId66"/>
    <p:sldId id="286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82649" autoAdjust="0"/>
  </p:normalViewPr>
  <p:slideViewPr>
    <p:cSldViewPr>
      <p:cViewPr varScale="1">
        <p:scale>
          <a:sx n="66" d="100"/>
          <a:sy n="66" d="100"/>
        </p:scale>
        <p:origin x="1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0.11844940284787245</c:v>
                </c:pt>
                <c:pt idx="1">
                  <c:v>30.274359337700702</c:v>
                </c:pt>
                <c:pt idx="2">
                  <c:v>12.41357008680234</c:v>
                </c:pt>
                <c:pt idx="3">
                  <c:v>9.4367113213648572</c:v>
                </c:pt>
                <c:pt idx="4">
                  <c:v>8.0022381850354076</c:v>
                </c:pt>
                <c:pt idx="5">
                  <c:v>6.4791096674333177</c:v>
                </c:pt>
                <c:pt idx="6">
                  <c:v>5.5249742935728481</c:v>
                </c:pt>
                <c:pt idx="7">
                  <c:v>4.8996631822195091</c:v>
                </c:pt>
                <c:pt idx="8">
                  <c:v>4.0923178658760353</c:v>
                </c:pt>
                <c:pt idx="9">
                  <c:v>3.6530377185046308</c:v>
                </c:pt>
                <c:pt idx="10">
                  <c:v>3.0687842222488673</c:v>
                </c:pt>
                <c:pt idx="11">
                  <c:v>2.5332185173477506</c:v>
                </c:pt>
                <c:pt idx="12">
                  <c:v>1.9729455750427833</c:v>
                </c:pt>
                <c:pt idx="13">
                  <c:v>1.6263175679358193</c:v>
                </c:pt>
                <c:pt idx="14">
                  <c:v>1.3443643881506995</c:v>
                </c:pt>
                <c:pt idx="15">
                  <c:v>1.2302750860211538</c:v>
                </c:pt>
                <c:pt idx="16">
                  <c:v>1.3178404421142127</c:v>
                </c:pt>
                <c:pt idx="17">
                  <c:v>2.0118231397811956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A-409E-BC59-1477A423A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08320"/>
        <c:axId val="33358400"/>
      </c:barChart>
      <c:catAx>
        <c:axId val="143608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Vertices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358400"/>
        <c:crosses val="autoZero"/>
        <c:auto val="1"/>
        <c:lblAlgn val="ctr"/>
        <c:lblOffset val="100"/>
        <c:noMultiLvlLbl val="0"/>
      </c:catAx>
      <c:valAx>
        <c:axId val="33358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Percentage</a:t>
                </a:r>
                <a:r>
                  <a:rPr lang="en-US" baseline="0" dirty="0"/>
                  <a:t> of Warnings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360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  <c:pt idx="26">
                  <c:v>33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77.316765311916001</c:v>
                </c:pt>
                <c:pt idx="1">
                  <c:v>75.619800408564004</c:v>
                </c:pt>
                <c:pt idx="2">
                  <c:v>74.092621303491995</c:v>
                </c:pt>
                <c:pt idx="3">
                  <c:v>69.789483961412003</c:v>
                </c:pt>
                <c:pt idx="4">
                  <c:v>63.861514169586997</c:v>
                </c:pt>
                <c:pt idx="5">
                  <c:v>60.422190195433998</c:v>
                </c:pt>
                <c:pt idx="6">
                  <c:v>55.467122519761006</c:v>
                </c:pt>
                <c:pt idx="7">
                  <c:v>52.773639587683995</c:v>
                </c:pt>
                <c:pt idx="8">
                  <c:v>50.562208776377005</c:v>
                </c:pt>
                <c:pt idx="9">
                  <c:v>47.325988900108001</c:v>
                </c:pt>
                <c:pt idx="10">
                  <c:v>46.285387090363002</c:v>
                </c:pt>
                <c:pt idx="11">
                  <c:v>46.169679559373996</c:v>
                </c:pt>
                <c:pt idx="12">
                  <c:v>41.828287604162</c:v>
                </c:pt>
                <c:pt idx="13">
                  <c:v>45.050111783302</c:v>
                </c:pt>
                <c:pt idx="14">
                  <c:v>45.228060114919003</c:v>
                </c:pt>
                <c:pt idx="15">
                  <c:v>37.747934320421997</c:v>
                </c:pt>
                <c:pt idx="16">
                  <c:v>46.709220347607996</c:v>
                </c:pt>
                <c:pt idx="17">
                  <c:v>38.034825022246999</c:v>
                </c:pt>
                <c:pt idx="18">
                  <c:v>40.491826638759001</c:v>
                </c:pt>
                <c:pt idx="19">
                  <c:v>34.348089560204997</c:v>
                </c:pt>
                <c:pt idx="20">
                  <c:v>42.117968902927998</c:v>
                </c:pt>
                <c:pt idx="21">
                  <c:v>35.730698914737005</c:v>
                </c:pt>
                <c:pt idx="22">
                  <c:v>31.894888406989004</c:v>
                </c:pt>
                <c:pt idx="23">
                  <c:v>21.134709585202998</c:v>
                </c:pt>
                <c:pt idx="24">
                  <c:v>15.032200403817999</c:v>
                </c:pt>
                <c:pt idx="25">
                  <c:v>36.791186932919004</c:v>
                </c:pt>
                <c:pt idx="26">
                  <c:v>33.324920875097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F-400C-A404-7E4A37B3A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51360"/>
        <c:axId val="36790272"/>
      </c:barChart>
      <c:catAx>
        <c:axId val="143951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</a:t>
                </a:r>
                <a:r>
                  <a:rPr lang="en-US" baseline="0" dirty="0"/>
                  <a:t> of Counties included in SVR/TOR warning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790272"/>
        <c:crosses val="autoZero"/>
        <c:auto val="1"/>
        <c:lblAlgn val="ctr"/>
        <c:lblOffset val="100"/>
        <c:noMultiLvlLbl val="0"/>
      </c:catAx>
      <c:valAx>
        <c:axId val="36790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</a:t>
                </a:r>
                <a:r>
                  <a:rPr lang="en-US" baseline="0" dirty="0"/>
                  <a:t> Size Reduction [%]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395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29.230110642781877</c:v>
                </c:pt>
                <c:pt idx="1">
                  <c:v>29.6713645943098</c:v>
                </c:pt>
                <c:pt idx="2">
                  <c:v>18.777002107481561</c:v>
                </c:pt>
                <c:pt idx="3">
                  <c:v>11.753819810326661</c:v>
                </c:pt>
                <c:pt idx="4">
                  <c:v>4.8584035827186511</c:v>
                </c:pt>
                <c:pt idx="5">
                  <c:v>2.5329293993677555</c:v>
                </c:pt>
                <c:pt idx="6">
                  <c:v>1.2908324552160169</c:v>
                </c:pt>
                <c:pt idx="7">
                  <c:v>0.71917808219178081</c:v>
                </c:pt>
                <c:pt idx="8">
                  <c:v>0.446522655426765</c:v>
                </c:pt>
                <c:pt idx="9">
                  <c:v>0.26804531085353001</c:v>
                </c:pt>
                <c:pt idx="10">
                  <c:v>0.17123287671232876</c:v>
                </c:pt>
                <c:pt idx="11">
                  <c:v>0.11657007376185459</c:v>
                </c:pt>
                <c:pt idx="12">
                  <c:v>5.9272918861959963E-2</c:v>
                </c:pt>
                <c:pt idx="13">
                  <c:v>3.5563751317175978E-2</c:v>
                </c:pt>
                <c:pt idx="14">
                  <c:v>2.1733403582718649E-2</c:v>
                </c:pt>
                <c:pt idx="15">
                  <c:v>1.5147523709167545E-2</c:v>
                </c:pt>
                <c:pt idx="16">
                  <c:v>1.1854583772391993E-2</c:v>
                </c:pt>
                <c:pt idx="17">
                  <c:v>6.5858798735511058E-3</c:v>
                </c:pt>
                <c:pt idx="18">
                  <c:v>3.2929399367755529E-3</c:v>
                </c:pt>
                <c:pt idx="19">
                  <c:v>2.6343519494204429E-3</c:v>
                </c:pt>
                <c:pt idx="20">
                  <c:v>6.5858798735511073E-4</c:v>
                </c:pt>
                <c:pt idx="21">
                  <c:v>3.2929399367755529E-3</c:v>
                </c:pt>
                <c:pt idx="22">
                  <c:v>6.5858798735511073E-4</c:v>
                </c:pt>
                <c:pt idx="23">
                  <c:v>1.3171759747102215E-3</c:v>
                </c:pt>
                <c:pt idx="24">
                  <c:v>6.5858798735511073E-4</c:v>
                </c:pt>
                <c:pt idx="25">
                  <c:v>6.5858798735511073E-4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3-446B-B36A-92F9C9BEE2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</c:numCache>
            </c:numRef>
          </c:val>
          <c:extLst>
            <c:ext xmlns:c16="http://schemas.microsoft.com/office/drawing/2014/chart" uri="{C3380CC4-5D6E-409C-BE32-E72D297353CC}">
              <c16:uniqueId val="{00000001-DDB3-446B-B36A-92F9C9BEE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35328"/>
        <c:axId val="36792576"/>
      </c:barChart>
      <c:catAx>
        <c:axId val="144035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</a:t>
                </a:r>
                <a:r>
                  <a:rPr lang="en-US" baseline="0" dirty="0"/>
                  <a:t> of Counties included in warning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792576"/>
        <c:crosses val="autoZero"/>
        <c:auto val="1"/>
        <c:lblAlgn val="ctr"/>
        <c:lblOffset val="100"/>
        <c:noMultiLvlLbl val="0"/>
      </c:catAx>
      <c:valAx>
        <c:axId val="36792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Total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403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/>
            <a:t>4,748 UGC </a:t>
          </a:r>
        </a:p>
        <a:p>
          <a:r>
            <a:rPr lang="en-US" dirty="0"/>
            <a:t>Blizzard Watches **</a:t>
          </a:r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/>
            <a:t>Blizzard Warning</a:t>
          </a:r>
        </a:p>
        <a:p>
          <a:r>
            <a:rPr lang="en-US" dirty="0"/>
            <a:t>78.2%</a:t>
          </a:r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r>
            <a:rPr lang="en-US" dirty="0"/>
            <a:t>Winter Storm Warning</a:t>
          </a:r>
        </a:p>
        <a:p>
          <a:r>
            <a:rPr lang="en-US" dirty="0"/>
            <a:t>12.6%</a:t>
          </a:r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/>
            <a:t>Wind Chill Warning</a:t>
          </a:r>
        </a:p>
        <a:p>
          <a:r>
            <a:rPr lang="en-US" dirty="0"/>
            <a:t>10.0%</a:t>
          </a:r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0EAD4334-1442-4E80-B04A-7E7B5BDF6D83}">
      <dgm:prSet/>
      <dgm:spPr/>
      <dgm:t>
        <a:bodyPr/>
        <a:lstStyle/>
        <a:p>
          <a:r>
            <a:rPr lang="en-US" dirty="0"/>
            <a:t>Wind Chill Advisory</a:t>
          </a:r>
        </a:p>
        <a:p>
          <a:r>
            <a:rPr lang="en-US" dirty="0"/>
            <a:t>5.1%</a:t>
          </a:r>
        </a:p>
      </dgm:t>
    </dgm:pt>
    <dgm:pt modelId="{95B236E8-9239-4555-98EA-68ABE29134BC}" type="parTrans" cxnId="{4B817A91-78D7-4837-82F0-7478A0F72583}">
      <dgm:prSet/>
      <dgm:spPr/>
      <dgm:t>
        <a:bodyPr/>
        <a:lstStyle/>
        <a:p>
          <a:endParaRPr lang="en-US"/>
        </a:p>
      </dgm:t>
    </dgm:pt>
    <dgm:pt modelId="{6C423EEE-915C-4368-852A-713A086E7700}" type="sibTrans" cxnId="{4B817A91-78D7-4837-82F0-7478A0F72583}">
      <dgm:prSet/>
      <dgm:spPr/>
      <dgm:t>
        <a:bodyPr/>
        <a:lstStyle/>
        <a:p>
          <a:endParaRPr lang="en-US"/>
        </a:p>
      </dgm:t>
    </dgm:pt>
    <dgm:pt modelId="{9536B149-211F-4FB3-A44C-1920AD8404C5}" type="asst">
      <dgm:prSet/>
      <dgm:spPr/>
      <dgm:t>
        <a:bodyPr/>
        <a:lstStyle/>
        <a:p>
          <a:r>
            <a:rPr lang="en-US" dirty="0"/>
            <a:t>No WWA</a:t>
          </a:r>
        </a:p>
        <a:p>
          <a:r>
            <a:rPr lang="en-US" dirty="0"/>
            <a:t>2.4%</a:t>
          </a:r>
        </a:p>
      </dgm:t>
    </dgm:pt>
    <dgm:pt modelId="{D3188DB7-F52F-4638-93F4-4BD775A0067D}" type="parTrans" cxnId="{B17AA4FE-0D05-49A7-BE10-381EDD5F5517}">
      <dgm:prSet/>
      <dgm:spPr/>
      <dgm:t>
        <a:bodyPr/>
        <a:lstStyle/>
        <a:p>
          <a:endParaRPr lang="en-US"/>
        </a:p>
      </dgm:t>
    </dgm:pt>
    <dgm:pt modelId="{0A72364D-0159-4585-BA1E-B4DE953535BE}" type="sibTrans" cxnId="{B17AA4FE-0D05-49A7-BE10-381EDD5F5517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</dgm:pt>
    <dgm:pt modelId="{0FC7D6E6-CF14-4366-9FE7-622F474CA5D3}" type="pres">
      <dgm:prSet presAssocID="{46585EC1-C1A7-4E82-91CA-7BD193F3376E}" presName="rootComposite1" presStyleCnt="0"/>
      <dgm:spPr/>
    </dgm:pt>
    <dgm:pt modelId="{2A632C58-8D07-41BB-80B3-EBDF2BA990FB}" type="pres">
      <dgm:prSet presAssocID="{46585EC1-C1A7-4E82-91CA-7BD193F3376E}" presName="rootText1" presStyleLbl="node0" presStyleIdx="0" presStyleCnt="1" custLinFactNeighborX="2617" custLinFactNeighborY="68864">
        <dgm:presLayoutVars>
          <dgm:chPref val="3"/>
        </dgm:presLayoutVars>
      </dgm:prSet>
      <dgm:spPr/>
    </dgm:pt>
    <dgm:pt modelId="{DBE213C4-4FA6-4C3E-B9DE-FF6E5D5F740C}" type="pres">
      <dgm:prSet presAssocID="{46585EC1-C1A7-4E82-91CA-7BD193F3376E}" presName="rootConnector1" presStyleLbl="node1" presStyleIdx="0" presStyleCnt="0"/>
      <dgm:spPr/>
    </dgm:pt>
    <dgm:pt modelId="{5D73AA5D-2740-4CAC-82FB-5643057E78B3}" type="pres">
      <dgm:prSet presAssocID="{46585EC1-C1A7-4E82-91CA-7BD193F3376E}" presName="hierChild2" presStyleCnt="0"/>
      <dgm:spPr/>
    </dgm:pt>
    <dgm:pt modelId="{BDE60F11-03B2-4E8C-AE87-3FA6F4A2BE40}" type="pres">
      <dgm:prSet presAssocID="{91CAA3A1-9B4B-4946-97C5-E2B657E78635}" presName="Name37" presStyleLbl="parChTrans1D2" presStyleIdx="0" presStyleCnt="5"/>
      <dgm:spPr/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</dgm:pt>
    <dgm:pt modelId="{4491E1FC-5B8C-4A0D-B069-7F3805828791}" type="pres">
      <dgm:prSet presAssocID="{672C4C4A-78EC-4485-B4FC-57A45CE68DDD}" presName="rootComposite" presStyleCnt="0"/>
      <dgm:spPr/>
    </dgm:pt>
    <dgm:pt modelId="{DB36C967-AF10-421F-846F-0231F7E2265F}" type="pres">
      <dgm:prSet presAssocID="{672C4C4A-78EC-4485-B4FC-57A45CE68DDD}" presName="rootText" presStyleLbl="node2" presStyleIdx="0" presStyleCnt="4" custLinFactNeighborY="-47671">
        <dgm:presLayoutVars>
          <dgm:chPref val="3"/>
        </dgm:presLayoutVars>
      </dgm:prSet>
      <dgm:spPr/>
    </dgm:pt>
    <dgm:pt modelId="{72448F9C-4E75-45DA-9267-7ACA2B551188}" type="pres">
      <dgm:prSet presAssocID="{672C4C4A-78EC-4485-B4FC-57A45CE68DDD}" presName="rootConnector" presStyleLbl="node2" presStyleIdx="0" presStyleCnt="4"/>
      <dgm:spPr/>
    </dgm:pt>
    <dgm:pt modelId="{90B23670-EFEC-4B5C-B615-8A066260827D}" type="pres">
      <dgm:prSet presAssocID="{672C4C4A-78EC-4485-B4FC-57A45CE68DDD}" presName="hierChild4" presStyleCnt="0"/>
      <dgm:spPr/>
    </dgm:pt>
    <dgm:pt modelId="{F0587FB0-8DD9-4107-B402-DF0A1C5BE689}" type="pres">
      <dgm:prSet presAssocID="{672C4C4A-78EC-4485-B4FC-57A45CE68DDD}" presName="hierChild5" presStyleCnt="0"/>
      <dgm:spPr/>
    </dgm:pt>
    <dgm:pt modelId="{8506910A-F9CC-4483-934D-518C9A2BA907}" type="pres">
      <dgm:prSet presAssocID="{170D3864-C975-498E-8818-298D3380B9E1}" presName="Name37" presStyleLbl="parChTrans1D2" presStyleIdx="1" presStyleCnt="5"/>
      <dgm:spPr/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</dgm:pt>
    <dgm:pt modelId="{73A28892-889E-40BF-9645-C4697C7CA15E}" type="pres">
      <dgm:prSet presAssocID="{30973B7D-B84B-4E90-805D-6C1619A393FD}" presName="rootComposite" presStyleCnt="0"/>
      <dgm:spPr/>
    </dgm:pt>
    <dgm:pt modelId="{5B9D596B-600C-43E5-9CCB-683F44D91F26}" type="pres">
      <dgm:prSet presAssocID="{30973B7D-B84B-4E90-805D-6C1619A393FD}" presName="rootText" presStyleLbl="node2" presStyleIdx="1" presStyleCnt="4" custLinFactX="22301" custLinFactNeighborX="100000" custLinFactNeighborY="-47579">
        <dgm:presLayoutVars>
          <dgm:chPref val="3"/>
        </dgm:presLayoutVars>
      </dgm:prSet>
      <dgm:spPr/>
    </dgm:pt>
    <dgm:pt modelId="{5036E79E-68E3-4435-9964-A7D7F9E8AAF4}" type="pres">
      <dgm:prSet presAssocID="{30973B7D-B84B-4E90-805D-6C1619A393FD}" presName="rootConnector" presStyleLbl="node2" presStyleIdx="1" presStyleCnt="4"/>
      <dgm:spPr/>
    </dgm:pt>
    <dgm:pt modelId="{8D8B614B-B7C3-461D-9349-3F1CF361E19C}" type="pres">
      <dgm:prSet presAssocID="{30973B7D-B84B-4E90-805D-6C1619A393FD}" presName="hierChild4" presStyleCnt="0"/>
      <dgm:spPr/>
    </dgm:pt>
    <dgm:pt modelId="{BDC289E6-F95F-4115-9E89-ECD3E6422AC0}" type="pres">
      <dgm:prSet presAssocID="{30973B7D-B84B-4E90-805D-6C1619A393FD}" presName="hierChild5" presStyleCnt="0"/>
      <dgm:spPr/>
    </dgm:pt>
    <dgm:pt modelId="{E4357A05-09CB-4E4B-B1E8-27544E3D17FC}" type="pres">
      <dgm:prSet presAssocID="{9FB4EB2A-AC59-4D34-9F88-EFB6DBC40232}" presName="Name37" presStyleLbl="parChTrans1D2" presStyleIdx="2" presStyleCnt="5"/>
      <dgm:spPr/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</dgm:pt>
    <dgm:pt modelId="{5E245FDF-2C67-4B56-8FD0-50142C502920}" type="pres">
      <dgm:prSet presAssocID="{A9BB048E-50E3-4C8E-B3B7-A7DCA0960CBA}" presName="rootComposite" presStyleCnt="0"/>
      <dgm:spPr/>
    </dgm:pt>
    <dgm:pt modelId="{73D6B8B4-8A28-4846-B107-4A811066EEAB}" type="pres">
      <dgm:prSet presAssocID="{A9BB048E-50E3-4C8E-B3B7-A7DCA0960CBA}" presName="rootText" presStyleLbl="node2" presStyleIdx="2" presStyleCnt="4" custLinFactX="-18860" custLinFactNeighborX="-100000" custLinFactNeighborY="-47579">
        <dgm:presLayoutVars>
          <dgm:chPref val="3"/>
        </dgm:presLayoutVars>
      </dgm:prSet>
      <dgm:spPr/>
    </dgm:pt>
    <dgm:pt modelId="{E889EDE5-E462-447D-B40A-66FA93FEB189}" type="pres">
      <dgm:prSet presAssocID="{A9BB048E-50E3-4C8E-B3B7-A7DCA0960CBA}" presName="rootConnector" presStyleLbl="node2" presStyleIdx="2" presStyleCnt="4"/>
      <dgm:spPr/>
    </dgm:pt>
    <dgm:pt modelId="{ED181080-A25F-4540-87F4-B85FE87993E2}" type="pres">
      <dgm:prSet presAssocID="{A9BB048E-50E3-4C8E-B3B7-A7DCA0960CBA}" presName="hierChild4" presStyleCnt="0"/>
      <dgm:spPr/>
    </dgm:pt>
    <dgm:pt modelId="{77617F06-1E01-47E9-A770-934F9402A8CE}" type="pres">
      <dgm:prSet presAssocID="{A9BB048E-50E3-4C8E-B3B7-A7DCA0960CBA}" presName="hierChild5" presStyleCnt="0"/>
      <dgm:spPr/>
    </dgm:pt>
    <dgm:pt modelId="{4D70C7FB-6B26-4A3B-9472-B26632D4A1F5}" type="pres">
      <dgm:prSet presAssocID="{95B236E8-9239-4555-98EA-68ABE29134BC}" presName="Name37" presStyleLbl="parChTrans1D2" presStyleIdx="3" presStyleCnt="5"/>
      <dgm:spPr/>
    </dgm:pt>
    <dgm:pt modelId="{27365834-5022-432D-8E52-A209D7949236}" type="pres">
      <dgm:prSet presAssocID="{0EAD4334-1442-4E80-B04A-7E7B5BDF6D83}" presName="hierRoot2" presStyleCnt="0">
        <dgm:presLayoutVars>
          <dgm:hierBranch val="init"/>
        </dgm:presLayoutVars>
      </dgm:prSet>
      <dgm:spPr/>
    </dgm:pt>
    <dgm:pt modelId="{30099F19-112A-4F33-8F86-2D04B7F5F634}" type="pres">
      <dgm:prSet presAssocID="{0EAD4334-1442-4E80-B04A-7E7B5BDF6D83}" presName="rootComposite" presStyleCnt="0"/>
      <dgm:spPr/>
    </dgm:pt>
    <dgm:pt modelId="{19096CDB-D7CB-4798-9580-A8B5ABCC0AB2}" type="pres">
      <dgm:prSet presAssocID="{0EAD4334-1442-4E80-B04A-7E7B5BDF6D83}" presName="rootText" presStyleLbl="node2" presStyleIdx="3" presStyleCnt="4" custLinFactNeighborY="-47671">
        <dgm:presLayoutVars>
          <dgm:chPref val="3"/>
        </dgm:presLayoutVars>
      </dgm:prSet>
      <dgm:spPr/>
    </dgm:pt>
    <dgm:pt modelId="{549C1479-23E2-46DD-A507-22AC6350A9C0}" type="pres">
      <dgm:prSet presAssocID="{0EAD4334-1442-4E80-B04A-7E7B5BDF6D83}" presName="rootConnector" presStyleLbl="node2" presStyleIdx="3" presStyleCnt="4"/>
      <dgm:spPr/>
    </dgm:pt>
    <dgm:pt modelId="{794CB0DF-D75C-44CF-8DA2-0F7A8DC73D22}" type="pres">
      <dgm:prSet presAssocID="{0EAD4334-1442-4E80-B04A-7E7B5BDF6D83}" presName="hierChild4" presStyleCnt="0"/>
      <dgm:spPr/>
    </dgm:pt>
    <dgm:pt modelId="{F36C86AC-ACAB-484B-B685-BE69E65D6A08}" type="pres">
      <dgm:prSet presAssocID="{0EAD4334-1442-4E80-B04A-7E7B5BDF6D83}" presName="hierChild5" presStyleCnt="0"/>
      <dgm:spPr/>
    </dgm:pt>
    <dgm:pt modelId="{E9611FF9-6740-43D9-9C7A-170F19732BFC}" type="pres">
      <dgm:prSet presAssocID="{46585EC1-C1A7-4E82-91CA-7BD193F3376E}" presName="hierChild3" presStyleCnt="0"/>
      <dgm:spPr/>
    </dgm:pt>
    <dgm:pt modelId="{151E6AB7-ACDF-478E-AEB4-05093B7FC16F}" type="pres">
      <dgm:prSet presAssocID="{D3188DB7-F52F-4638-93F4-4BD775A0067D}" presName="Name111" presStyleLbl="parChTrans1D2" presStyleIdx="4" presStyleCnt="5"/>
      <dgm:spPr/>
    </dgm:pt>
    <dgm:pt modelId="{F7367C5A-A796-44BB-A226-3AAE15CD0BBB}" type="pres">
      <dgm:prSet presAssocID="{9536B149-211F-4FB3-A44C-1920AD8404C5}" presName="hierRoot3" presStyleCnt="0">
        <dgm:presLayoutVars>
          <dgm:hierBranch val="init"/>
        </dgm:presLayoutVars>
      </dgm:prSet>
      <dgm:spPr/>
    </dgm:pt>
    <dgm:pt modelId="{2A5B6F43-91B9-4D2D-A42B-4230D3A2C462}" type="pres">
      <dgm:prSet presAssocID="{9536B149-211F-4FB3-A44C-1920AD8404C5}" presName="rootComposite3" presStyleCnt="0"/>
      <dgm:spPr/>
    </dgm:pt>
    <dgm:pt modelId="{A56D1D31-0E93-479D-8CB1-DCCABC018CC5}" type="pres">
      <dgm:prSet presAssocID="{9536B149-211F-4FB3-A44C-1920AD8404C5}" presName="rootText3" presStyleLbl="asst1" presStyleIdx="0" presStyleCnt="1" custLinFactX="100000" custLinFactNeighborX="131709" custLinFactNeighborY="-73136">
        <dgm:presLayoutVars>
          <dgm:chPref val="3"/>
        </dgm:presLayoutVars>
      </dgm:prSet>
      <dgm:spPr/>
    </dgm:pt>
    <dgm:pt modelId="{564D73D7-6865-484C-8E58-C76D6DA81579}" type="pres">
      <dgm:prSet presAssocID="{9536B149-211F-4FB3-A44C-1920AD8404C5}" presName="rootConnector3" presStyleLbl="asst1" presStyleIdx="0" presStyleCnt="1"/>
      <dgm:spPr/>
    </dgm:pt>
    <dgm:pt modelId="{E4C1E355-D6BE-4EF6-BEA8-348F4A90008D}" type="pres">
      <dgm:prSet presAssocID="{9536B149-211F-4FB3-A44C-1920AD8404C5}" presName="hierChild6" presStyleCnt="0"/>
      <dgm:spPr/>
    </dgm:pt>
    <dgm:pt modelId="{FB5EB2A7-5C7F-4044-B8D6-D60228B0A414}" type="pres">
      <dgm:prSet presAssocID="{9536B149-211F-4FB3-A44C-1920AD8404C5}" presName="hierChild7" presStyleCnt="0"/>
      <dgm:spPr/>
    </dgm:pt>
  </dgm:ptLst>
  <dgm:cxnLst>
    <dgm:cxn modelId="{40FCD904-0653-49C4-843C-B2CB5C8B47EA}" type="presOf" srcId="{95B236E8-9239-4555-98EA-68ABE29134BC}" destId="{4D70C7FB-6B26-4A3B-9472-B26632D4A1F5}" srcOrd="0" destOrd="0" presId="urn:microsoft.com/office/officeart/2005/8/layout/orgChart1"/>
    <dgm:cxn modelId="{6623050C-6BDD-4119-9B8A-02B3291AD76F}" type="presOf" srcId="{0EAD4334-1442-4E80-B04A-7E7B5BDF6D83}" destId="{19096CDB-D7CB-4798-9580-A8B5ABCC0AB2}" srcOrd="0" destOrd="0" presId="urn:microsoft.com/office/officeart/2005/8/layout/orgChart1"/>
    <dgm:cxn modelId="{785F2110-ADCF-4A7E-8A74-D2C72B5867FB}" type="presOf" srcId="{A9BB048E-50E3-4C8E-B3B7-A7DCA0960CBA}" destId="{73D6B8B4-8A28-4846-B107-4A811066EEAB}" srcOrd="0" destOrd="0" presId="urn:microsoft.com/office/officeart/2005/8/layout/orgChart1"/>
    <dgm:cxn modelId="{9650FE1A-919C-49A5-ABD2-91F8700AED76}" type="presOf" srcId="{9536B149-211F-4FB3-A44C-1920AD8404C5}" destId="{A56D1D31-0E93-479D-8CB1-DCCABC018CC5}" srcOrd="0" destOrd="0" presId="urn:microsoft.com/office/officeart/2005/8/layout/orgChart1"/>
    <dgm:cxn modelId="{91292321-4E94-4F75-A1FE-58B7295E5403}" srcId="{46585EC1-C1A7-4E82-91CA-7BD193F3376E}" destId="{A9BB048E-50E3-4C8E-B3B7-A7DCA0960CBA}" srcOrd="2" destOrd="0" parTransId="{9FB4EB2A-AC59-4D34-9F88-EFB6DBC40232}" sibTransId="{B509A935-B1CF-461C-AD89-2821684177FA}"/>
    <dgm:cxn modelId="{A213DD3A-5889-4E5C-9A1C-AC1908E95712}" type="presOf" srcId="{170D3864-C975-498E-8818-298D3380B9E1}" destId="{8506910A-F9CC-4483-934D-518C9A2BA907}" srcOrd="0" destOrd="0" presId="urn:microsoft.com/office/officeart/2005/8/layout/orgChart1"/>
    <dgm:cxn modelId="{8600575D-CB31-4DB7-9266-3E32A3195B3D}" type="presOf" srcId="{30973B7D-B84B-4E90-805D-6C1619A393FD}" destId="{5B9D596B-600C-43E5-9CCB-683F44D91F26}" srcOrd="0" destOrd="0" presId="urn:microsoft.com/office/officeart/2005/8/layout/orgChart1"/>
    <dgm:cxn modelId="{03EC174C-5A6C-48EB-AF95-E5C34EC74F7A}" type="presOf" srcId="{30973B7D-B84B-4E90-805D-6C1619A393FD}" destId="{5036E79E-68E3-4435-9964-A7D7F9E8AAF4}" srcOrd="1" destOrd="0" presId="urn:microsoft.com/office/officeart/2005/8/layout/orgChart1"/>
    <dgm:cxn modelId="{065E4457-2D59-4882-B48F-A634B7251B35}" type="presOf" srcId="{A9BB048E-50E3-4C8E-B3B7-A7DCA0960CBA}" destId="{E889EDE5-E462-447D-B40A-66FA93FEB189}" srcOrd="1" destOrd="0" presId="urn:microsoft.com/office/officeart/2005/8/layout/orgChart1"/>
    <dgm:cxn modelId="{1AB7037F-D2CA-462A-AD2F-E151E73911B1}" type="presOf" srcId="{9536B149-211F-4FB3-A44C-1920AD8404C5}" destId="{564D73D7-6865-484C-8E58-C76D6DA81579}" srcOrd="1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83C5108F-2DB7-4A19-B75B-3822C183E78B}" type="presOf" srcId="{9FB4EB2A-AC59-4D34-9F88-EFB6DBC40232}" destId="{E4357A05-09CB-4E4B-B1E8-27544E3D17FC}" srcOrd="0" destOrd="0" presId="urn:microsoft.com/office/officeart/2005/8/layout/orgChart1"/>
    <dgm:cxn modelId="{316A1690-8416-4C71-B942-43E41ECF03EA}" type="presOf" srcId="{672C4C4A-78EC-4485-B4FC-57A45CE68DDD}" destId="{DB36C967-AF10-421F-846F-0231F7E2265F}" srcOrd="0" destOrd="0" presId="urn:microsoft.com/office/officeart/2005/8/layout/orgChart1"/>
    <dgm:cxn modelId="{4B817A91-78D7-4837-82F0-7478A0F72583}" srcId="{46585EC1-C1A7-4E82-91CA-7BD193F3376E}" destId="{0EAD4334-1442-4E80-B04A-7E7B5BDF6D83}" srcOrd="3" destOrd="0" parTransId="{95B236E8-9239-4555-98EA-68ABE29134BC}" sibTransId="{6C423EEE-915C-4368-852A-713A086E7700}"/>
    <dgm:cxn modelId="{5F05AD9A-7A89-446C-9960-42949084D5FF}" type="presOf" srcId="{91CAA3A1-9B4B-4946-97C5-E2B657E78635}" destId="{BDE60F11-03B2-4E8C-AE87-3FA6F4A2BE40}" srcOrd="0" destOrd="0" presId="urn:microsoft.com/office/officeart/2005/8/layout/orgChart1"/>
    <dgm:cxn modelId="{442468AB-B8B0-4440-9D11-E7844CBAA497}" type="presOf" srcId="{46585EC1-C1A7-4E82-91CA-7BD193F3376E}" destId="{2A632C58-8D07-41BB-80B3-EBDF2BA990FB}" srcOrd="0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346DB2CB-6AC6-4FDF-9793-004393CD93D3}" type="presOf" srcId="{46585EC1-C1A7-4E82-91CA-7BD193F3376E}" destId="{DBE213C4-4FA6-4C3E-B9DE-FF6E5D5F740C}" srcOrd="1" destOrd="0" presId="urn:microsoft.com/office/officeart/2005/8/layout/orgChart1"/>
    <dgm:cxn modelId="{DBE370D7-32A6-420E-8EB0-AA7BA85A1B7D}" type="presOf" srcId="{7C848015-9A79-47BA-B7F6-ECEF788D23BA}" destId="{39DA0017-8E6C-46E6-9925-6E1957D8C2DB}" srcOrd="0" destOrd="0" presId="urn:microsoft.com/office/officeart/2005/8/layout/orgChart1"/>
    <dgm:cxn modelId="{D788B0E3-B5DA-4492-AE34-914D69FA2490}" type="presOf" srcId="{0EAD4334-1442-4E80-B04A-7E7B5BDF6D83}" destId="{549C1479-23E2-46DD-A507-22AC6350A9C0}" srcOrd="1" destOrd="0" presId="urn:microsoft.com/office/officeart/2005/8/layout/orgChart1"/>
    <dgm:cxn modelId="{7F3035EB-754B-463C-9E69-FFE0CD477A08}" type="presOf" srcId="{D3188DB7-F52F-4638-93F4-4BD775A0067D}" destId="{151E6AB7-ACDF-478E-AEB4-05093B7FC16F}" srcOrd="0" destOrd="0" presId="urn:microsoft.com/office/officeart/2005/8/layout/orgChart1"/>
    <dgm:cxn modelId="{AC82FFF9-135A-4ACE-893A-13FDC1EFDEC6}" type="presOf" srcId="{672C4C4A-78EC-4485-B4FC-57A45CE68DDD}" destId="{72448F9C-4E75-45DA-9267-7ACA2B551188}" srcOrd="1" destOrd="0" presId="urn:microsoft.com/office/officeart/2005/8/layout/orgChart1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B17AA4FE-0D05-49A7-BE10-381EDD5F5517}" srcId="{46585EC1-C1A7-4E82-91CA-7BD193F3376E}" destId="{9536B149-211F-4FB3-A44C-1920AD8404C5}" srcOrd="4" destOrd="0" parTransId="{D3188DB7-F52F-4638-93F4-4BD775A0067D}" sibTransId="{0A72364D-0159-4585-BA1E-B4DE953535BE}"/>
    <dgm:cxn modelId="{0A461DAC-C235-41C1-BB3D-1F2002D5A47D}" type="presParOf" srcId="{39DA0017-8E6C-46E6-9925-6E1957D8C2DB}" destId="{A9A1773F-3F5D-4C0E-8609-8245E90C65B5}" srcOrd="0" destOrd="0" presId="urn:microsoft.com/office/officeart/2005/8/layout/orgChart1"/>
    <dgm:cxn modelId="{C70541BF-BEC5-4230-9DFE-0AEAF0DB1132}" type="presParOf" srcId="{A9A1773F-3F5D-4C0E-8609-8245E90C65B5}" destId="{0FC7D6E6-CF14-4366-9FE7-622F474CA5D3}" srcOrd="0" destOrd="0" presId="urn:microsoft.com/office/officeart/2005/8/layout/orgChart1"/>
    <dgm:cxn modelId="{9CC1A05A-CF86-4D6B-8D93-FD9AAE15E04B}" type="presParOf" srcId="{0FC7D6E6-CF14-4366-9FE7-622F474CA5D3}" destId="{2A632C58-8D07-41BB-80B3-EBDF2BA990FB}" srcOrd="0" destOrd="0" presId="urn:microsoft.com/office/officeart/2005/8/layout/orgChart1"/>
    <dgm:cxn modelId="{2458E9C9-F36F-477C-9490-0393A06E20CC}" type="presParOf" srcId="{0FC7D6E6-CF14-4366-9FE7-622F474CA5D3}" destId="{DBE213C4-4FA6-4C3E-B9DE-FF6E5D5F740C}" srcOrd="1" destOrd="0" presId="urn:microsoft.com/office/officeart/2005/8/layout/orgChart1"/>
    <dgm:cxn modelId="{CF2E9AE5-8A79-4F32-8BEA-FC3A7C1ED357}" type="presParOf" srcId="{A9A1773F-3F5D-4C0E-8609-8245E90C65B5}" destId="{5D73AA5D-2740-4CAC-82FB-5643057E78B3}" srcOrd="1" destOrd="0" presId="urn:microsoft.com/office/officeart/2005/8/layout/orgChart1"/>
    <dgm:cxn modelId="{5F816D69-58B0-4FE6-AEAF-FF4A52ACB00B}" type="presParOf" srcId="{5D73AA5D-2740-4CAC-82FB-5643057E78B3}" destId="{BDE60F11-03B2-4E8C-AE87-3FA6F4A2BE40}" srcOrd="0" destOrd="0" presId="urn:microsoft.com/office/officeart/2005/8/layout/orgChart1"/>
    <dgm:cxn modelId="{4E32ECBA-9278-4283-8BB4-C50648DA3A39}" type="presParOf" srcId="{5D73AA5D-2740-4CAC-82FB-5643057E78B3}" destId="{2125C8EC-6DE9-4899-881A-612095599DCF}" srcOrd="1" destOrd="0" presId="urn:microsoft.com/office/officeart/2005/8/layout/orgChart1"/>
    <dgm:cxn modelId="{5E26A56A-46E1-4284-B633-595DD8A5BBDC}" type="presParOf" srcId="{2125C8EC-6DE9-4899-881A-612095599DCF}" destId="{4491E1FC-5B8C-4A0D-B069-7F3805828791}" srcOrd="0" destOrd="0" presId="urn:microsoft.com/office/officeart/2005/8/layout/orgChart1"/>
    <dgm:cxn modelId="{A6870CD7-596D-4282-BAED-C1927F4E9C43}" type="presParOf" srcId="{4491E1FC-5B8C-4A0D-B069-7F3805828791}" destId="{DB36C967-AF10-421F-846F-0231F7E2265F}" srcOrd="0" destOrd="0" presId="urn:microsoft.com/office/officeart/2005/8/layout/orgChart1"/>
    <dgm:cxn modelId="{C71751DE-AB1F-4858-B44D-017C7544E57F}" type="presParOf" srcId="{4491E1FC-5B8C-4A0D-B069-7F3805828791}" destId="{72448F9C-4E75-45DA-9267-7ACA2B551188}" srcOrd="1" destOrd="0" presId="urn:microsoft.com/office/officeart/2005/8/layout/orgChart1"/>
    <dgm:cxn modelId="{B5582C9B-17E8-4689-8321-B95A9518E76D}" type="presParOf" srcId="{2125C8EC-6DE9-4899-881A-612095599DCF}" destId="{90B23670-EFEC-4B5C-B615-8A066260827D}" srcOrd="1" destOrd="0" presId="urn:microsoft.com/office/officeart/2005/8/layout/orgChart1"/>
    <dgm:cxn modelId="{E17629F4-3008-4D95-997E-72FAA09C5338}" type="presParOf" srcId="{2125C8EC-6DE9-4899-881A-612095599DCF}" destId="{F0587FB0-8DD9-4107-B402-DF0A1C5BE689}" srcOrd="2" destOrd="0" presId="urn:microsoft.com/office/officeart/2005/8/layout/orgChart1"/>
    <dgm:cxn modelId="{4F508059-4B77-46AB-AAF0-D2693CD995AC}" type="presParOf" srcId="{5D73AA5D-2740-4CAC-82FB-5643057E78B3}" destId="{8506910A-F9CC-4483-934D-518C9A2BA907}" srcOrd="2" destOrd="0" presId="urn:microsoft.com/office/officeart/2005/8/layout/orgChart1"/>
    <dgm:cxn modelId="{72158B13-C9A4-4F46-A924-895303727FED}" type="presParOf" srcId="{5D73AA5D-2740-4CAC-82FB-5643057E78B3}" destId="{F08391B1-4995-4776-921B-C44D967E60CA}" srcOrd="3" destOrd="0" presId="urn:microsoft.com/office/officeart/2005/8/layout/orgChart1"/>
    <dgm:cxn modelId="{BE474986-BA05-45DC-837C-67E39B011870}" type="presParOf" srcId="{F08391B1-4995-4776-921B-C44D967E60CA}" destId="{73A28892-889E-40BF-9645-C4697C7CA15E}" srcOrd="0" destOrd="0" presId="urn:microsoft.com/office/officeart/2005/8/layout/orgChart1"/>
    <dgm:cxn modelId="{1CF9B31C-EFB8-4E46-838A-401E0D95CDFC}" type="presParOf" srcId="{73A28892-889E-40BF-9645-C4697C7CA15E}" destId="{5B9D596B-600C-43E5-9CCB-683F44D91F26}" srcOrd="0" destOrd="0" presId="urn:microsoft.com/office/officeart/2005/8/layout/orgChart1"/>
    <dgm:cxn modelId="{B98965F6-64AA-428D-BCEC-C2B825A8D4A9}" type="presParOf" srcId="{73A28892-889E-40BF-9645-C4697C7CA15E}" destId="{5036E79E-68E3-4435-9964-A7D7F9E8AAF4}" srcOrd="1" destOrd="0" presId="urn:microsoft.com/office/officeart/2005/8/layout/orgChart1"/>
    <dgm:cxn modelId="{590FE4D9-998F-4AF6-B3EF-D308DA64246D}" type="presParOf" srcId="{F08391B1-4995-4776-921B-C44D967E60CA}" destId="{8D8B614B-B7C3-461D-9349-3F1CF361E19C}" srcOrd="1" destOrd="0" presId="urn:microsoft.com/office/officeart/2005/8/layout/orgChart1"/>
    <dgm:cxn modelId="{C5D0D291-FCB5-4F17-9108-2A758C39CACA}" type="presParOf" srcId="{F08391B1-4995-4776-921B-C44D967E60CA}" destId="{BDC289E6-F95F-4115-9E89-ECD3E6422AC0}" srcOrd="2" destOrd="0" presId="urn:microsoft.com/office/officeart/2005/8/layout/orgChart1"/>
    <dgm:cxn modelId="{EF00781D-2049-4750-B7D2-FF9E897085D1}" type="presParOf" srcId="{5D73AA5D-2740-4CAC-82FB-5643057E78B3}" destId="{E4357A05-09CB-4E4B-B1E8-27544E3D17FC}" srcOrd="4" destOrd="0" presId="urn:microsoft.com/office/officeart/2005/8/layout/orgChart1"/>
    <dgm:cxn modelId="{42C6441B-226C-4F86-A7F0-62B30E5A5A04}" type="presParOf" srcId="{5D73AA5D-2740-4CAC-82FB-5643057E78B3}" destId="{3CBD66B7-5DFA-4AA0-9DDA-B03A39241AF1}" srcOrd="5" destOrd="0" presId="urn:microsoft.com/office/officeart/2005/8/layout/orgChart1"/>
    <dgm:cxn modelId="{C873BC53-7930-47F7-9894-2E4A390F12DF}" type="presParOf" srcId="{3CBD66B7-5DFA-4AA0-9DDA-B03A39241AF1}" destId="{5E245FDF-2C67-4B56-8FD0-50142C502920}" srcOrd="0" destOrd="0" presId="urn:microsoft.com/office/officeart/2005/8/layout/orgChart1"/>
    <dgm:cxn modelId="{98DD22E1-528D-4DB6-BEF0-71375C0C52DB}" type="presParOf" srcId="{5E245FDF-2C67-4B56-8FD0-50142C502920}" destId="{73D6B8B4-8A28-4846-B107-4A811066EEAB}" srcOrd="0" destOrd="0" presId="urn:microsoft.com/office/officeart/2005/8/layout/orgChart1"/>
    <dgm:cxn modelId="{51E6F68C-5014-4A45-8D28-3B537E3112BB}" type="presParOf" srcId="{5E245FDF-2C67-4B56-8FD0-50142C502920}" destId="{E889EDE5-E462-447D-B40A-66FA93FEB189}" srcOrd="1" destOrd="0" presId="urn:microsoft.com/office/officeart/2005/8/layout/orgChart1"/>
    <dgm:cxn modelId="{F9916EE4-367C-46A4-90E3-EB0B1F50187E}" type="presParOf" srcId="{3CBD66B7-5DFA-4AA0-9DDA-B03A39241AF1}" destId="{ED181080-A25F-4540-87F4-B85FE87993E2}" srcOrd="1" destOrd="0" presId="urn:microsoft.com/office/officeart/2005/8/layout/orgChart1"/>
    <dgm:cxn modelId="{4B80B879-ECEA-4C18-86CF-5AD0979D34D7}" type="presParOf" srcId="{3CBD66B7-5DFA-4AA0-9DDA-B03A39241AF1}" destId="{77617F06-1E01-47E9-A770-934F9402A8CE}" srcOrd="2" destOrd="0" presId="urn:microsoft.com/office/officeart/2005/8/layout/orgChart1"/>
    <dgm:cxn modelId="{0A43BF1D-36E8-415C-A794-9FE1C6204CF8}" type="presParOf" srcId="{5D73AA5D-2740-4CAC-82FB-5643057E78B3}" destId="{4D70C7FB-6B26-4A3B-9472-B26632D4A1F5}" srcOrd="6" destOrd="0" presId="urn:microsoft.com/office/officeart/2005/8/layout/orgChart1"/>
    <dgm:cxn modelId="{5494F6FA-BB8D-4CA5-B737-AFBC5FC73260}" type="presParOf" srcId="{5D73AA5D-2740-4CAC-82FB-5643057E78B3}" destId="{27365834-5022-432D-8E52-A209D7949236}" srcOrd="7" destOrd="0" presId="urn:microsoft.com/office/officeart/2005/8/layout/orgChart1"/>
    <dgm:cxn modelId="{C4D29B6D-0C64-43DE-9B25-40F348784F5C}" type="presParOf" srcId="{27365834-5022-432D-8E52-A209D7949236}" destId="{30099F19-112A-4F33-8F86-2D04B7F5F634}" srcOrd="0" destOrd="0" presId="urn:microsoft.com/office/officeart/2005/8/layout/orgChart1"/>
    <dgm:cxn modelId="{D53C51BC-E15E-4202-8716-704957A4482D}" type="presParOf" srcId="{30099F19-112A-4F33-8F86-2D04B7F5F634}" destId="{19096CDB-D7CB-4798-9580-A8B5ABCC0AB2}" srcOrd="0" destOrd="0" presId="urn:microsoft.com/office/officeart/2005/8/layout/orgChart1"/>
    <dgm:cxn modelId="{CDBAC517-4755-4F2B-9A06-21DCAAC03E21}" type="presParOf" srcId="{30099F19-112A-4F33-8F86-2D04B7F5F634}" destId="{549C1479-23E2-46DD-A507-22AC6350A9C0}" srcOrd="1" destOrd="0" presId="urn:microsoft.com/office/officeart/2005/8/layout/orgChart1"/>
    <dgm:cxn modelId="{7B337D7F-9368-4532-B29D-A6CF1F1A7B67}" type="presParOf" srcId="{27365834-5022-432D-8E52-A209D7949236}" destId="{794CB0DF-D75C-44CF-8DA2-0F7A8DC73D22}" srcOrd="1" destOrd="0" presId="urn:microsoft.com/office/officeart/2005/8/layout/orgChart1"/>
    <dgm:cxn modelId="{FF227477-18D8-40ED-BF9F-100F2B5CBBB9}" type="presParOf" srcId="{27365834-5022-432D-8E52-A209D7949236}" destId="{F36C86AC-ACAB-484B-B685-BE69E65D6A08}" srcOrd="2" destOrd="0" presId="urn:microsoft.com/office/officeart/2005/8/layout/orgChart1"/>
    <dgm:cxn modelId="{0D1DA59E-2B11-4F98-B5EE-D4B9BFE6A24C}" type="presParOf" srcId="{A9A1773F-3F5D-4C0E-8609-8245E90C65B5}" destId="{E9611FF9-6740-43D9-9C7A-170F19732BFC}" srcOrd="2" destOrd="0" presId="urn:microsoft.com/office/officeart/2005/8/layout/orgChart1"/>
    <dgm:cxn modelId="{F49EFF0E-3FD6-4146-A173-1487F79FCDFA}" type="presParOf" srcId="{E9611FF9-6740-43D9-9C7A-170F19732BFC}" destId="{151E6AB7-ACDF-478E-AEB4-05093B7FC16F}" srcOrd="0" destOrd="0" presId="urn:microsoft.com/office/officeart/2005/8/layout/orgChart1"/>
    <dgm:cxn modelId="{A622371B-A19E-40B5-8ED4-729CE22CA551}" type="presParOf" srcId="{E9611FF9-6740-43D9-9C7A-170F19732BFC}" destId="{F7367C5A-A796-44BB-A226-3AAE15CD0BBB}" srcOrd="1" destOrd="0" presId="urn:microsoft.com/office/officeart/2005/8/layout/orgChart1"/>
    <dgm:cxn modelId="{87A38224-9D7F-430F-94B8-95A5A5B43268}" type="presParOf" srcId="{F7367C5A-A796-44BB-A226-3AAE15CD0BBB}" destId="{2A5B6F43-91B9-4D2D-A42B-4230D3A2C462}" srcOrd="0" destOrd="0" presId="urn:microsoft.com/office/officeart/2005/8/layout/orgChart1"/>
    <dgm:cxn modelId="{FF47FD3B-4F92-4A64-8DB9-52BCB61B9337}" type="presParOf" srcId="{2A5B6F43-91B9-4D2D-A42B-4230D3A2C462}" destId="{A56D1D31-0E93-479D-8CB1-DCCABC018CC5}" srcOrd="0" destOrd="0" presId="urn:microsoft.com/office/officeart/2005/8/layout/orgChart1"/>
    <dgm:cxn modelId="{9B52575E-3AFD-4B4F-864C-4A2E3CCBF316}" type="presParOf" srcId="{2A5B6F43-91B9-4D2D-A42B-4230D3A2C462}" destId="{564D73D7-6865-484C-8E58-C76D6DA81579}" srcOrd="1" destOrd="0" presId="urn:microsoft.com/office/officeart/2005/8/layout/orgChart1"/>
    <dgm:cxn modelId="{40AFE760-50D9-4F77-AA81-1EBA1E51B463}" type="presParOf" srcId="{F7367C5A-A796-44BB-A226-3AAE15CD0BBB}" destId="{E4C1E355-D6BE-4EF6-BEA8-348F4A90008D}" srcOrd="1" destOrd="0" presId="urn:microsoft.com/office/officeart/2005/8/layout/orgChart1"/>
    <dgm:cxn modelId="{F5226B7A-69FC-4641-9916-86C5BD09310B}" type="presParOf" srcId="{F7367C5A-A796-44BB-A226-3AAE15CD0BBB}" destId="{FB5EB2A7-5C7F-4044-B8D6-D60228B0A4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/>
            <a:t>96,559UGC </a:t>
          </a:r>
        </a:p>
        <a:p>
          <a:r>
            <a:rPr lang="en-US" dirty="0"/>
            <a:t>Winter Storm Watches</a:t>
          </a:r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/>
            <a:t>Winter Storm Warning</a:t>
          </a:r>
        </a:p>
        <a:p>
          <a:r>
            <a:rPr lang="en-US" dirty="0"/>
            <a:t>63.8%</a:t>
          </a:r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r>
            <a:rPr lang="en-US" dirty="0"/>
            <a:t>Winter Weather </a:t>
          </a:r>
          <a:r>
            <a:rPr lang="en-US" dirty="0" err="1"/>
            <a:t>Advsiory</a:t>
          </a:r>
          <a:endParaRPr lang="en-US" dirty="0"/>
        </a:p>
        <a:p>
          <a:r>
            <a:rPr lang="en-US" dirty="0"/>
            <a:t>35.4%</a:t>
          </a:r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/>
            <a:t>Blizzard Warning</a:t>
          </a:r>
        </a:p>
        <a:p>
          <a:r>
            <a:rPr lang="en-US" dirty="0"/>
            <a:t>5.9% (</a:t>
          </a:r>
          <a:r>
            <a:rPr lang="en-US" dirty="0">
              <a:solidFill>
                <a:srgbClr val="FFFF00"/>
              </a:solidFill>
            </a:rPr>
            <a:t>5,671</a:t>
          </a:r>
          <a:r>
            <a:rPr lang="en-US" dirty="0"/>
            <a:t>!!)</a:t>
          </a:r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0EAD4334-1442-4E80-B04A-7E7B5BDF6D83}">
      <dgm:prSet/>
      <dgm:spPr/>
      <dgm:t>
        <a:bodyPr/>
        <a:lstStyle/>
        <a:p>
          <a:r>
            <a:rPr lang="en-US" strike="sngStrike" dirty="0"/>
            <a:t>Snow Advisory</a:t>
          </a:r>
        </a:p>
        <a:p>
          <a:r>
            <a:rPr lang="en-US" dirty="0"/>
            <a:t>4.0%</a:t>
          </a:r>
        </a:p>
      </dgm:t>
    </dgm:pt>
    <dgm:pt modelId="{95B236E8-9239-4555-98EA-68ABE29134BC}" type="parTrans" cxnId="{4B817A91-78D7-4837-82F0-7478A0F72583}">
      <dgm:prSet/>
      <dgm:spPr/>
      <dgm:t>
        <a:bodyPr/>
        <a:lstStyle/>
        <a:p>
          <a:endParaRPr lang="en-US"/>
        </a:p>
      </dgm:t>
    </dgm:pt>
    <dgm:pt modelId="{6C423EEE-915C-4368-852A-713A086E7700}" type="sibTrans" cxnId="{4B817A91-78D7-4837-82F0-7478A0F72583}">
      <dgm:prSet/>
      <dgm:spPr/>
      <dgm:t>
        <a:bodyPr/>
        <a:lstStyle/>
        <a:p>
          <a:endParaRPr lang="en-US"/>
        </a:p>
      </dgm:t>
    </dgm:pt>
    <dgm:pt modelId="{6F4EDA01-1A9A-47AE-9E5C-3F7FEAC40A7F}" type="asst">
      <dgm:prSet/>
      <dgm:spPr/>
      <dgm:t>
        <a:bodyPr/>
        <a:lstStyle/>
        <a:p>
          <a:r>
            <a:rPr lang="en-US" dirty="0"/>
            <a:t>No WWA</a:t>
          </a:r>
        </a:p>
        <a:p>
          <a:r>
            <a:rPr lang="en-US" dirty="0"/>
            <a:t>3.3%</a:t>
          </a:r>
        </a:p>
      </dgm:t>
    </dgm:pt>
    <dgm:pt modelId="{53903FED-B165-4C59-B198-F072EDE3DBEE}" type="parTrans" cxnId="{3F0E5233-0AEE-44E5-BA11-BD1AD1A6E2E3}">
      <dgm:prSet/>
      <dgm:spPr/>
      <dgm:t>
        <a:bodyPr/>
        <a:lstStyle/>
        <a:p>
          <a:endParaRPr lang="en-US"/>
        </a:p>
      </dgm:t>
    </dgm:pt>
    <dgm:pt modelId="{BB3FB887-83AD-4759-904E-29D8947A183C}" type="sibTrans" cxnId="{3F0E5233-0AEE-44E5-BA11-BD1AD1A6E2E3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</dgm:pt>
    <dgm:pt modelId="{0FC7D6E6-CF14-4366-9FE7-622F474CA5D3}" type="pres">
      <dgm:prSet presAssocID="{46585EC1-C1A7-4E82-91CA-7BD193F3376E}" presName="rootComposite1" presStyleCnt="0"/>
      <dgm:spPr/>
    </dgm:pt>
    <dgm:pt modelId="{2A632C58-8D07-41BB-80B3-EBDF2BA990FB}" type="pres">
      <dgm:prSet presAssocID="{46585EC1-C1A7-4E82-91CA-7BD193F3376E}" presName="rootText1" presStyleLbl="node0" presStyleIdx="0" presStyleCnt="1" custLinFactNeighborX="3976" custLinFactNeighborY="49162">
        <dgm:presLayoutVars>
          <dgm:chPref val="3"/>
        </dgm:presLayoutVars>
      </dgm:prSet>
      <dgm:spPr/>
    </dgm:pt>
    <dgm:pt modelId="{DBE213C4-4FA6-4C3E-B9DE-FF6E5D5F740C}" type="pres">
      <dgm:prSet presAssocID="{46585EC1-C1A7-4E82-91CA-7BD193F3376E}" presName="rootConnector1" presStyleLbl="node1" presStyleIdx="0" presStyleCnt="0"/>
      <dgm:spPr/>
    </dgm:pt>
    <dgm:pt modelId="{5D73AA5D-2740-4CAC-82FB-5643057E78B3}" type="pres">
      <dgm:prSet presAssocID="{46585EC1-C1A7-4E82-91CA-7BD193F3376E}" presName="hierChild2" presStyleCnt="0"/>
      <dgm:spPr/>
    </dgm:pt>
    <dgm:pt modelId="{BDE60F11-03B2-4E8C-AE87-3FA6F4A2BE40}" type="pres">
      <dgm:prSet presAssocID="{91CAA3A1-9B4B-4946-97C5-E2B657E78635}" presName="Name37" presStyleLbl="parChTrans1D2" presStyleIdx="0" presStyleCnt="5"/>
      <dgm:spPr/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</dgm:pt>
    <dgm:pt modelId="{4491E1FC-5B8C-4A0D-B069-7F3805828791}" type="pres">
      <dgm:prSet presAssocID="{672C4C4A-78EC-4485-B4FC-57A45CE68DDD}" presName="rootComposite" presStyleCnt="0"/>
      <dgm:spPr/>
    </dgm:pt>
    <dgm:pt modelId="{DB36C967-AF10-421F-846F-0231F7E2265F}" type="pres">
      <dgm:prSet presAssocID="{672C4C4A-78EC-4485-B4FC-57A45CE68DDD}" presName="rootText" presStyleLbl="node2" presStyleIdx="0" presStyleCnt="4" custLinFactNeighborY="-57522">
        <dgm:presLayoutVars>
          <dgm:chPref val="3"/>
        </dgm:presLayoutVars>
      </dgm:prSet>
      <dgm:spPr/>
    </dgm:pt>
    <dgm:pt modelId="{72448F9C-4E75-45DA-9267-7ACA2B551188}" type="pres">
      <dgm:prSet presAssocID="{672C4C4A-78EC-4485-B4FC-57A45CE68DDD}" presName="rootConnector" presStyleLbl="node2" presStyleIdx="0" presStyleCnt="4"/>
      <dgm:spPr/>
    </dgm:pt>
    <dgm:pt modelId="{90B23670-EFEC-4B5C-B615-8A066260827D}" type="pres">
      <dgm:prSet presAssocID="{672C4C4A-78EC-4485-B4FC-57A45CE68DDD}" presName="hierChild4" presStyleCnt="0"/>
      <dgm:spPr/>
    </dgm:pt>
    <dgm:pt modelId="{F0587FB0-8DD9-4107-B402-DF0A1C5BE689}" type="pres">
      <dgm:prSet presAssocID="{672C4C4A-78EC-4485-B4FC-57A45CE68DDD}" presName="hierChild5" presStyleCnt="0"/>
      <dgm:spPr/>
    </dgm:pt>
    <dgm:pt modelId="{8506910A-F9CC-4483-934D-518C9A2BA907}" type="pres">
      <dgm:prSet presAssocID="{170D3864-C975-498E-8818-298D3380B9E1}" presName="Name37" presStyleLbl="parChTrans1D2" presStyleIdx="1" presStyleCnt="5"/>
      <dgm:spPr/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</dgm:pt>
    <dgm:pt modelId="{73A28892-889E-40BF-9645-C4697C7CA15E}" type="pres">
      <dgm:prSet presAssocID="{30973B7D-B84B-4E90-805D-6C1619A393FD}" presName="rootComposite" presStyleCnt="0"/>
      <dgm:spPr/>
    </dgm:pt>
    <dgm:pt modelId="{5B9D596B-600C-43E5-9CCB-683F44D91F26}" type="pres">
      <dgm:prSet presAssocID="{30973B7D-B84B-4E90-805D-6C1619A393FD}" presName="rootText" presStyleLbl="node2" presStyleIdx="1" presStyleCnt="4" custLinFactNeighborY="-57522">
        <dgm:presLayoutVars>
          <dgm:chPref val="3"/>
        </dgm:presLayoutVars>
      </dgm:prSet>
      <dgm:spPr/>
    </dgm:pt>
    <dgm:pt modelId="{5036E79E-68E3-4435-9964-A7D7F9E8AAF4}" type="pres">
      <dgm:prSet presAssocID="{30973B7D-B84B-4E90-805D-6C1619A393FD}" presName="rootConnector" presStyleLbl="node2" presStyleIdx="1" presStyleCnt="4"/>
      <dgm:spPr/>
    </dgm:pt>
    <dgm:pt modelId="{8D8B614B-B7C3-461D-9349-3F1CF361E19C}" type="pres">
      <dgm:prSet presAssocID="{30973B7D-B84B-4E90-805D-6C1619A393FD}" presName="hierChild4" presStyleCnt="0"/>
      <dgm:spPr/>
    </dgm:pt>
    <dgm:pt modelId="{BDC289E6-F95F-4115-9E89-ECD3E6422AC0}" type="pres">
      <dgm:prSet presAssocID="{30973B7D-B84B-4E90-805D-6C1619A393FD}" presName="hierChild5" presStyleCnt="0"/>
      <dgm:spPr/>
    </dgm:pt>
    <dgm:pt modelId="{E4357A05-09CB-4E4B-B1E8-27544E3D17FC}" type="pres">
      <dgm:prSet presAssocID="{9FB4EB2A-AC59-4D34-9F88-EFB6DBC40232}" presName="Name37" presStyleLbl="parChTrans1D2" presStyleIdx="2" presStyleCnt="5"/>
      <dgm:spPr/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</dgm:pt>
    <dgm:pt modelId="{5E245FDF-2C67-4B56-8FD0-50142C502920}" type="pres">
      <dgm:prSet presAssocID="{A9BB048E-50E3-4C8E-B3B7-A7DCA0960CBA}" presName="rootComposite" presStyleCnt="0"/>
      <dgm:spPr/>
    </dgm:pt>
    <dgm:pt modelId="{73D6B8B4-8A28-4846-B107-4A811066EEAB}" type="pres">
      <dgm:prSet presAssocID="{A9BB048E-50E3-4C8E-B3B7-A7DCA0960CBA}" presName="rootText" presStyleLbl="node2" presStyleIdx="2" presStyleCnt="4" custLinFactNeighborY="-57522">
        <dgm:presLayoutVars>
          <dgm:chPref val="3"/>
        </dgm:presLayoutVars>
      </dgm:prSet>
      <dgm:spPr/>
    </dgm:pt>
    <dgm:pt modelId="{E889EDE5-E462-447D-B40A-66FA93FEB189}" type="pres">
      <dgm:prSet presAssocID="{A9BB048E-50E3-4C8E-B3B7-A7DCA0960CBA}" presName="rootConnector" presStyleLbl="node2" presStyleIdx="2" presStyleCnt="4"/>
      <dgm:spPr/>
    </dgm:pt>
    <dgm:pt modelId="{ED181080-A25F-4540-87F4-B85FE87993E2}" type="pres">
      <dgm:prSet presAssocID="{A9BB048E-50E3-4C8E-B3B7-A7DCA0960CBA}" presName="hierChild4" presStyleCnt="0"/>
      <dgm:spPr/>
    </dgm:pt>
    <dgm:pt modelId="{77617F06-1E01-47E9-A770-934F9402A8CE}" type="pres">
      <dgm:prSet presAssocID="{A9BB048E-50E3-4C8E-B3B7-A7DCA0960CBA}" presName="hierChild5" presStyleCnt="0"/>
      <dgm:spPr/>
    </dgm:pt>
    <dgm:pt modelId="{4D70C7FB-6B26-4A3B-9472-B26632D4A1F5}" type="pres">
      <dgm:prSet presAssocID="{95B236E8-9239-4555-98EA-68ABE29134BC}" presName="Name37" presStyleLbl="parChTrans1D2" presStyleIdx="3" presStyleCnt="5"/>
      <dgm:spPr/>
    </dgm:pt>
    <dgm:pt modelId="{27365834-5022-432D-8E52-A209D7949236}" type="pres">
      <dgm:prSet presAssocID="{0EAD4334-1442-4E80-B04A-7E7B5BDF6D83}" presName="hierRoot2" presStyleCnt="0">
        <dgm:presLayoutVars>
          <dgm:hierBranch val="init"/>
        </dgm:presLayoutVars>
      </dgm:prSet>
      <dgm:spPr/>
    </dgm:pt>
    <dgm:pt modelId="{30099F19-112A-4F33-8F86-2D04B7F5F634}" type="pres">
      <dgm:prSet presAssocID="{0EAD4334-1442-4E80-B04A-7E7B5BDF6D83}" presName="rootComposite" presStyleCnt="0"/>
      <dgm:spPr/>
    </dgm:pt>
    <dgm:pt modelId="{19096CDB-D7CB-4798-9580-A8B5ABCC0AB2}" type="pres">
      <dgm:prSet presAssocID="{0EAD4334-1442-4E80-B04A-7E7B5BDF6D83}" presName="rootText" presStyleLbl="node2" presStyleIdx="3" presStyleCnt="4" custLinFactNeighborY="-57522">
        <dgm:presLayoutVars>
          <dgm:chPref val="3"/>
        </dgm:presLayoutVars>
      </dgm:prSet>
      <dgm:spPr/>
    </dgm:pt>
    <dgm:pt modelId="{549C1479-23E2-46DD-A507-22AC6350A9C0}" type="pres">
      <dgm:prSet presAssocID="{0EAD4334-1442-4E80-B04A-7E7B5BDF6D83}" presName="rootConnector" presStyleLbl="node2" presStyleIdx="3" presStyleCnt="4"/>
      <dgm:spPr/>
    </dgm:pt>
    <dgm:pt modelId="{794CB0DF-D75C-44CF-8DA2-0F7A8DC73D22}" type="pres">
      <dgm:prSet presAssocID="{0EAD4334-1442-4E80-B04A-7E7B5BDF6D83}" presName="hierChild4" presStyleCnt="0"/>
      <dgm:spPr/>
    </dgm:pt>
    <dgm:pt modelId="{F36C86AC-ACAB-484B-B685-BE69E65D6A08}" type="pres">
      <dgm:prSet presAssocID="{0EAD4334-1442-4E80-B04A-7E7B5BDF6D83}" presName="hierChild5" presStyleCnt="0"/>
      <dgm:spPr/>
    </dgm:pt>
    <dgm:pt modelId="{E9611FF9-6740-43D9-9C7A-170F19732BFC}" type="pres">
      <dgm:prSet presAssocID="{46585EC1-C1A7-4E82-91CA-7BD193F3376E}" presName="hierChild3" presStyleCnt="0"/>
      <dgm:spPr/>
    </dgm:pt>
    <dgm:pt modelId="{EC701123-9DD0-45A3-8553-2F07491D0043}" type="pres">
      <dgm:prSet presAssocID="{53903FED-B165-4C59-B198-F072EDE3DBEE}" presName="Name111" presStyleLbl="parChTrans1D2" presStyleIdx="4" presStyleCnt="5"/>
      <dgm:spPr/>
    </dgm:pt>
    <dgm:pt modelId="{FBA11720-E834-41B7-A38E-4C6B1062A5C5}" type="pres">
      <dgm:prSet presAssocID="{6F4EDA01-1A9A-47AE-9E5C-3F7FEAC40A7F}" presName="hierRoot3" presStyleCnt="0">
        <dgm:presLayoutVars>
          <dgm:hierBranch val="init"/>
        </dgm:presLayoutVars>
      </dgm:prSet>
      <dgm:spPr/>
    </dgm:pt>
    <dgm:pt modelId="{EDB08634-2BB5-4618-97E5-DFBB96449C78}" type="pres">
      <dgm:prSet presAssocID="{6F4EDA01-1A9A-47AE-9E5C-3F7FEAC40A7F}" presName="rootComposite3" presStyleCnt="0"/>
      <dgm:spPr/>
    </dgm:pt>
    <dgm:pt modelId="{57C7340C-24B5-4B86-B5DE-211A63C1C4C4}" type="pres">
      <dgm:prSet presAssocID="{6F4EDA01-1A9A-47AE-9E5C-3F7FEAC40A7F}" presName="rootText3" presStyleLbl="asst1" presStyleIdx="0" presStyleCnt="1" custLinFactX="100000" custLinFactNeighborX="123785" custLinFactNeighborY="-92838">
        <dgm:presLayoutVars>
          <dgm:chPref val="3"/>
        </dgm:presLayoutVars>
      </dgm:prSet>
      <dgm:spPr/>
    </dgm:pt>
    <dgm:pt modelId="{95CCB350-BABF-416C-993C-3DFA474B5682}" type="pres">
      <dgm:prSet presAssocID="{6F4EDA01-1A9A-47AE-9E5C-3F7FEAC40A7F}" presName="rootConnector3" presStyleLbl="asst1" presStyleIdx="0" presStyleCnt="1"/>
      <dgm:spPr/>
    </dgm:pt>
    <dgm:pt modelId="{ACAC62D0-2A6B-401D-8960-BA02D30EB3BF}" type="pres">
      <dgm:prSet presAssocID="{6F4EDA01-1A9A-47AE-9E5C-3F7FEAC40A7F}" presName="hierChild6" presStyleCnt="0"/>
      <dgm:spPr/>
    </dgm:pt>
    <dgm:pt modelId="{9016C1A6-EE9C-4B00-948E-AB351E15BB1E}" type="pres">
      <dgm:prSet presAssocID="{6F4EDA01-1A9A-47AE-9E5C-3F7FEAC40A7F}" presName="hierChild7" presStyleCnt="0"/>
      <dgm:spPr/>
    </dgm:pt>
  </dgm:ptLst>
  <dgm:cxnLst>
    <dgm:cxn modelId="{CF5A9400-C6EB-47D9-9711-797836120AB9}" type="presOf" srcId="{672C4C4A-78EC-4485-B4FC-57A45CE68DDD}" destId="{DB36C967-AF10-421F-846F-0231F7E2265F}" srcOrd="0" destOrd="0" presId="urn:microsoft.com/office/officeart/2005/8/layout/orgChart1"/>
    <dgm:cxn modelId="{ED30C512-1F9A-41B1-92D0-AD2A527B7C92}" type="presOf" srcId="{A9BB048E-50E3-4C8E-B3B7-A7DCA0960CBA}" destId="{73D6B8B4-8A28-4846-B107-4A811066EEAB}" srcOrd="0" destOrd="0" presId="urn:microsoft.com/office/officeart/2005/8/layout/orgChart1"/>
    <dgm:cxn modelId="{95E5E31B-68B6-47F5-A751-A958D09EFAB5}" type="presOf" srcId="{9FB4EB2A-AC59-4D34-9F88-EFB6DBC40232}" destId="{E4357A05-09CB-4E4B-B1E8-27544E3D17FC}" srcOrd="0" destOrd="0" presId="urn:microsoft.com/office/officeart/2005/8/layout/orgChart1"/>
    <dgm:cxn modelId="{91292321-4E94-4F75-A1FE-58B7295E5403}" srcId="{46585EC1-C1A7-4E82-91CA-7BD193F3376E}" destId="{A9BB048E-50E3-4C8E-B3B7-A7DCA0960CBA}" srcOrd="2" destOrd="0" parTransId="{9FB4EB2A-AC59-4D34-9F88-EFB6DBC40232}" sibTransId="{B509A935-B1CF-461C-AD89-2821684177FA}"/>
    <dgm:cxn modelId="{E0AF4025-C3BC-4B2A-A423-F1201612D3EB}" type="presOf" srcId="{95B236E8-9239-4555-98EA-68ABE29134BC}" destId="{4D70C7FB-6B26-4A3B-9472-B26632D4A1F5}" srcOrd="0" destOrd="0" presId="urn:microsoft.com/office/officeart/2005/8/layout/orgChart1"/>
    <dgm:cxn modelId="{3F0E5233-0AEE-44E5-BA11-BD1AD1A6E2E3}" srcId="{46585EC1-C1A7-4E82-91CA-7BD193F3376E}" destId="{6F4EDA01-1A9A-47AE-9E5C-3F7FEAC40A7F}" srcOrd="4" destOrd="0" parTransId="{53903FED-B165-4C59-B198-F072EDE3DBEE}" sibTransId="{BB3FB887-83AD-4759-904E-29D8947A183C}"/>
    <dgm:cxn modelId="{66250F38-173F-41FE-972C-E72217663DAF}" type="presOf" srcId="{6F4EDA01-1A9A-47AE-9E5C-3F7FEAC40A7F}" destId="{95CCB350-BABF-416C-993C-3DFA474B5682}" srcOrd="1" destOrd="0" presId="urn:microsoft.com/office/officeart/2005/8/layout/orgChart1"/>
    <dgm:cxn modelId="{526F655C-7164-48F0-9D40-B91E9A7C02E0}" type="presOf" srcId="{46585EC1-C1A7-4E82-91CA-7BD193F3376E}" destId="{2A632C58-8D07-41BB-80B3-EBDF2BA990FB}" srcOrd="0" destOrd="0" presId="urn:microsoft.com/office/officeart/2005/8/layout/orgChart1"/>
    <dgm:cxn modelId="{58D8834B-23A8-4AE8-B73B-CFF364067662}" type="presOf" srcId="{46585EC1-C1A7-4E82-91CA-7BD193F3376E}" destId="{DBE213C4-4FA6-4C3E-B9DE-FF6E5D5F740C}" srcOrd="1" destOrd="0" presId="urn:microsoft.com/office/officeart/2005/8/layout/orgChart1"/>
    <dgm:cxn modelId="{F694D54D-9588-4334-A1CE-6598E6C3A2C9}" type="presOf" srcId="{170D3864-C975-498E-8818-298D3380B9E1}" destId="{8506910A-F9CC-4483-934D-518C9A2BA907}" srcOrd="0" destOrd="0" presId="urn:microsoft.com/office/officeart/2005/8/layout/orgChart1"/>
    <dgm:cxn modelId="{F657E14D-B2FC-4371-906E-1EFC2A3ED8A8}" type="presOf" srcId="{30973B7D-B84B-4E90-805D-6C1619A393FD}" destId="{5B9D596B-600C-43E5-9CCB-683F44D91F26}" srcOrd="0" destOrd="0" presId="urn:microsoft.com/office/officeart/2005/8/layout/orgChart1"/>
    <dgm:cxn modelId="{D77EA557-698C-4399-A016-A19DC3058692}" type="presOf" srcId="{0EAD4334-1442-4E80-B04A-7E7B5BDF6D83}" destId="{549C1479-23E2-46DD-A507-22AC6350A9C0}" srcOrd="1" destOrd="0" presId="urn:microsoft.com/office/officeart/2005/8/layout/orgChart1"/>
    <dgm:cxn modelId="{169DA88B-3224-4271-B9DA-471AE18B7906}" type="presOf" srcId="{7C848015-9A79-47BA-B7F6-ECEF788D23BA}" destId="{39DA0017-8E6C-46E6-9925-6E1957D8C2DB}" srcOrd="0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4B817A91-78D7-4837-82F0-7478A0F72583}" srcId="{46585EC1-C1A7-4E82-91CA-7BD193F3376E}" destId="{0EAD4334-1442-4E80-B04A-7E7B5BDF6D83}" srcOrd="3" destOrd="0" parTransId="{95B236E8-9239-4555-98EA-68ABE29134BC}" sibTransId="{6C423EEE-915C-4368-852A-713A086E7700}"/>
    <dgm:cxn modelId="{CF80A5C3-30B9-493C-8F11-FABC356AC0E0}" type="presOf" srcId="{91CAA3A1-9B4B-4946-97C5-E2B657E78635}" destId="{BDE60F11-03B2-4E8C-AE87-3FA6F4A2BE40}" srcOrd="0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F0620BC8-E17E-4719-8532-6CBE1C926EAC}" type="presOf" srcId="{6F4EDA01-1A9A-47AE-9E5C-3F7FEAC40A7F}" destId="{57C7340C-24B5-4B86-B5DE-211A63C1C4C4}" srcOrd="0" destOrd="0" presId="urn:microsoft.com/office/officeart/2005/8/layout/orgChart1"/>
    <dgm:cxn modelId="{D9EDE8DA-CBF5-4A6B-B0C2-D290569F4C01}" type="presOf" srcId="{A9BB048E-50E3-4C8E-B3B7-A7DCA0960CBA}" destId="{E889EDE5-E462-447D-B40A-66FA93FEB189}" srcOrd="1" destOrd="0" presId="urn:microsoft.com/office/officeart/2005/8/layout/orgChart1"/>
    <dgm:cxn modelId="{F13C7EDE-D643-4CF7-AFE0-B1C6059933CD}" type="presOf" srcId="{30973B7D-B84B-4E90-805D-6C1619A393FD}" destId="{5036E79E-68E3-4435-9964-A7D7F9E8AAF4}" srcOrd="1" destOrd="0" presId="urn:microsoft.com/office/officeart/2005/8/layout/orgChart1"/>
    <dgm:cxn modelId="{8C2175E6-7532-4BFA-A441-F48906D640A6}" type="presOf" srcId="{53903FED-B165-4C59-B198-F072EDE3DBEE}" destId="{EC701123-9DD0-45A3-8553-2F07491D0043}" srcOrd="0" destOrd="0" presId="urn:microsoft.com/office/officeart/2005/8/layout/orgChart1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A5581BFD-F091-466F-89EC-2737EEF33E29}" type="presOf" srcId="{672C4C4A-78EC-4485-B4FC-57A45CE68DDD}" destId="{72448F9C-4E75-45DA-9267-7ACA2B551188}" srcOrd="1" destOrd="0" presId="urn:microsoft.com/office/officeart/2005/8/layout/orgChart1"/>
    <dgm:cxn modelId="{C4446AFD-9EC0-459B-AA31-72D3D0E1B85C}" type="presOf" srcId="{0EAD4334-1442-4E80-B04A-7E7B5BDF6D83}" destId="{19096CDB-D7CB-4798-9580-A8B5ABCC0AB2}" srcOrd="0" destOrd="0" presId="urn:microsoft.com/office/officeart/2005/8/layout/orgChart1"/>
    <dgm:cxn modelId="{DFEA7AE3-7E7B-4358-986E-C86474ACAD36}" type="presParOf" srcId="{39DA0017-8E6C-46E6-9925-6E1957D8C2DB}" destId="{A9A1773F-3F5D-4C0E-8609-8245E90C65B5}" srcOrd="0" destOrd="0" presId="urn:microsoft.com/office/officeart/2005/8/layout/orgChart1"/>
    <dgm:cxn modelId="{5EFEB0DA-4544-40AF-97D8-D01997E21BC0}" type="presParOf" srcId="{A9A1773F-3F5D-4C0E-8609-8245E90C65B5}" destId="{0FC7D6E6-CF14-4366-9FE7-622F474CA5D3}" srcOrd="0" destOrd="0" presId="urn:microsoft.com/office/officeart/2005/8/layout/orgChart1"/>
    <dgm:cxn modelId="{0E65A2B8-2F37-4809-AFB0-BA8FC525EA1C}" type="presParOf" srcId="{0FC7D6E6-CF14-4366-9FE7-622F474CA5D3}" destId="{2A632C58-8D07-41BB-80B3-EBDF2BA990FB}" srcOrd="0" destOrd="0" presId="urn:microsoft.com/office/officeart/2005/8/layout/orgChart1"/>
    <dgm:cxn modelId="{7C5E9C42-EC31-49C5-8A64-8AC70AFA9A51}" type="presParOf" srcId="{0FC7D6E6-CF14-4366-9FE7-622F474CA5D3}" destId="{DBE213C4-4FA6-4C3E-B9DE-FF6E5D5F740C}" srcOrd="1" destOrd="0" presId="urn:microsoft.com/office/officeart/2005/8/layout/orgChart1"/>
    <dgm:cxn modelId="{088A59AF-D657-4717-A627-C150385B5863}" type="presParOf" srcId="{A9A1773F-3F5D-4C0E-8609-8245E90C65B5}" destId="{5D73AA5D-2740-4CAC-82FB-5643057E78B3}" srcOrd="1" destOrd="0" presId="urn:microsoft.com/office/officeart/2005/8/layout/orgChart1"/>
    <dgm:cxn modelId="{33A0C991-AA70-4A57-B21D-79933F42B329}" type="presParOf" srcId="{5D73AA5D-2740-4CAC-82FB-5643057E78B3}" destId="{BDE60F11-03B2-4E8C-AE87-3FA6F4A2BE40}" srcOrd="0" destOrd="0" presId="urn:microsoft.com/office/officeart/2005/8/layout/orgChart1"/>
    <dgm:cxn modelId="{3C608AB7-4BB6-4B82-9BC2-AEC4A9F18ABE}" type="presParOf" srcId="{5D73AA5D-2740-4CAC-82FB-5643057E78B3}" destId="{2125C8EC-6DE9-4899-881A-612095599DCF}" srcOrd="1" destOrd="0" presId="urn:microsoft.com/office/officeart/2005/8/layout/orgChart1"/>
    <dgm:cxn modelId="{6E088AF6-32F4-41F6-91EB-D291B5DE94E1}" type="presParOf" srcId="{2125C8EC-6DE9-4899-881A-612095599DCF}" destId="{4491E1FC-5B8C-4A0D-B069-7F3805828791}" srcOrd="0" destOrd="0" presId="urn:microsoft.com/office/officeart/2005/8/layout/orgChart1"/>
    <dgm:cxn modelId="{E6B2117D-CE23-47FD-A8DC-0F9FA98D1EAD}" type="presParOf" srcId="{4491E1FC-5B8C-4A0D-B069-7F3805828791}" destId="{DB36C967-AF10-421F-846F-0231F7E2265F}" srcOrd="0" destOrd="0" presId="urn:microsoft.com/office/officeart/2005/8/layout/orgChart1"/>
    <dgm:cxn modelId="{F199B86B-0BDB-4CDA-A12E-20FE53EC6BF0}" type="presParOf" srcId="{4491E1FC-5B8C-4A0D-B069-7F3805828791}" destId="{72448F9C-4E75-45DA-9267-7ACA2B551188}" srcOrd="1" destOrd="0" presId="urn:microsoft.com/office/officeart/2005/8/layout/orgChart1"/>
    <dgm:cxn modelId="{775CD47C-6D3B-4B8E-8BDF-97D97FB5FE5B}" type="presParOf" srcId="{2125C8EC-6DE9-4899-881A-612095599DCF}" destId="{90B23670-EFEC-4B5C-B615-8A066260827D}" srcOrd="1" destOrd="0" presId="urn:microsoft.com/office/officeart/2005/8/layout/orgChart1"/>
    <dgm:cxn modelId="{6DE1B3E1-9566-48DE-B54B-83D246B781D0}" type="presParOf" srcId="{2125C8EC-6DE9-4899-881A-612095599DCF}" destId="{F0587FB0-8DD9-4107-B402-DF0A1C5BE689}" srcOrd="2" destOrd="0" presId="urn:microsoft.com/office/officeart/2005/8/layout/orgChart1"/>
    <dgm:cxn modelId="{54C7BF15-DB9E-40D7-A627-85C3731B0374}" type="presParOf" srcId="{5D73AA5D-2740-4CAC-82FB-5643057E78B3}" destId="{8506910A-F9CC-4483-934D-518C9A2BA907}" srcOrd="2" destOrd="0" presId="urn:microsoft.com/office/officeart/2005/8/layout/orgChart1"/>
    <dgm:cxn modelId="{A0E271D1-E63A-4218-8C0D-946DB3A2DFD2}" type="presParOf" srcId="{5D73AA5D-2740-4CAC-82FB-5643057E78B3}" destId="{F08391B1-4995-4776-921B-C44D967E60CA}" srcOrd="3" destOrd="0" presId="urn:microsoft.com/office/officeart/2005/8/layout/orgChart1"/>
    <dgm:cxn modelId="{9E414C45-EFB8-49B9-B0D1-17A97E924F57}" type="presParOf" srcId="{F08391B1-4995-4776-921B-C44D967E60CA}" destId="{73A28892-889E-40BF-9645-C4697C7CA15E}" srcOrd="0" destOrd="0" presId="urn:microsoft.com/office/officeart/2005/8/layout/orgChart1"/>
    <dgm:cxn modelId="{163FBDCA-8823-4A85-9C95-1F6E73CC5890}" type="presParOf" srcId="{73A28892-889E-40BF-9645-C4697C7CA15E}" destId="{5B9D596B-600C-43E5-9CCB-683F44D91F26}" srcOrd="0" destOrd="0" presId="urn:microsoft.com/office/officeart/2005/8/layout/orgChart1"/>
    <dgm:cxn modelId="{975FC2E7-DF46-4A14-9FE8-DBA7BC7006AC}" type="presParOf" srcId="{73A28892-889E-40BF-9645-C4697C7CA15E}" destId="{5036E79E-68E3-4435-9964-A7D7F9E8AAF4}" srcOrd="1" destOrd="0" presId="urn:microsoft.com/office/officeart/2005/8/layout/orgChart1"/>
    <dgm:cxn modelId="{FBDA7867-5EB5-468F-8F58-5ED308F730E6}" type="presParOf" srcId="{F08391B1-4995-4776-921B-C44D967E60CA}" destId="{8D8B614B-B7C3-461D-9349-3F1CF361E19C}" srcOrd="1" destOrd="0" presId="urn:microsoft.com/office/officeart/2005/8/layout/orgChart1"/>
    <dgm:cxn modelId="{0612623E-3B60-4921-BE06-3986FD0C3832}" type="presParOf" srcId="{F08391B1-4995-4776-921B-C44D967E60CA}" destId="{BDC289E6-F95F-4115-9E89-ECD3E6422AC0}" srcOrd="2" destOrd="0" presId="urn:microsoft.com/office/officeart/2005/8/layout/orgChart1"/>
    <dgm:cxn modelId="{C18A6737-304A-455B-AAD1-CD5C86D30799}" type="presParOf" srcId="{5D73AA5D-2740-4CAC-82FB-5643057E78B3}" destId="{E4357A05-09CB-4E4B-B1E8-27544E3D17FC}" srcOrd="4" destOrd="0" presId="urn:microsoft.com/office/officeart/2005/8/layout/orgChart1"/>
    <dgm:cxn modelId="{AEB56FE9-C883-4929-B6F3-B5C38217934E}" type="presParOf" srcId="{5D73AA5D-2740-4CAC-82FB-5643057E78B3}" destId="{3CBD66B7-5DFA-4AA0-9DDA-B03A39241AF1}" srcOrd="5" destOrd="0" presId="urn:microsoft.com/office/officeart/2005/8/layout/orgChart1"/>
    <dgm:cxn modelId="{FC2516F8-D570-45B4-887E-441CD865DC2D}" type="presParOf" srcId="{3CBD66B7-5DFA-4AA0-9DDA-B03A39241AF1}" destId="{5E245FDF-2C67-4B56-8FD0-50142C502920}" srcOrd="0" destOrd="0" presId="urn:microsoft.com/office/officeart/2005/8/layout/orgChart1"/>
    <dgm:cxn modelId="{288CA7F8-D8D0-4C19-9198-50212DA06B80}" type="presParOf" srcId="{5E245FDF-2C67-4B56-8FD0-50142C502920}" destId="{73D6B8B4-8A28-4846-B107-4A811066EEAB}" srcOrd="0" destOrd="0" presId="urn:microsoft.com/office/officeart/2005/8/layout/orgChart1"/>
    <dgm:cxn modelId="{BE9E88C5-8B61-4E9A-96FA-393ABE2CD087}" type="presParOf" srcId="{5E245FDF-2C67-4B56-8FD0-50142C502920}" destId="{E889EDE5-E462-447D-B40A-66FA93FEB189}" srcOrd="1" destOrd="0" presId="urn:microsoft.com/office/officeart/2005/8/layout/orgChart1"/>
    <dgm:cxn modelId="{EB8A5A05-5DAB-47BA-A8CF-84E23A83A5FE}" type="presParOf" srcId="{3CBD66B7-5DFA-4AA0-9DDA-B03A39241AF1}" destId="{ED181080-A25F-4540-87F4-B85FE87993E2}" srcOrd="1" destOrd="0" presId="urn:microsoft.com/office/officeart/2005/8/layout/orgChart1"/>
    <dgm:cxn modelId="{83AA7D97-52FD-4B58-9953-0AF42772DBC2}" type="presParOf" srcId="{3CBD66B7-5DFA-4AA0-9DDA-B03A39241AF1}" destId="{77617F06-1E01-47E9-A770-934F9402A8CE}" srcOrd="2" destOrd="0" presId="urn:microsoft.com/office/officeart/2005/8/layout/orgChart1"/>
    <dgm:cxn modelId="{385D7611-DFA9-49BC-80C0-1913A66DD96A}" type="presParOf" srcId="{5D73AA5D-2740-4CAC-82FB-5643057E78B3}" destId="{4D70C7FB-6B26-4A3B-9472-B26632D4A1F5}" srcOrd="6" destOrd="0" presId="urn:microsoft.com/office/officeart/2005/8/layout/orgChart1"/>
    <dgm:cxn modelId="{A5741836-6867-4336-8007-FDFAEE4370E6}" type="presParOf" srcId="{5D73AA5D-2740-4CAC-82FB-5643057E78B3}" destId="{27365834-5022-432D-8E52-A209D7949236}" srcOrd="7" destOrd="0" presId="urn:microsoft.com/office/officeart/2005/8/layout/orgChart1"/>
    <dgm:cxn modelId="{E58D3A73-47D8-4B77-9BEB-A3D583A848D6}" type="presParOf" srcId="{27365834-5022-432D-8E52-A209D7949236}" destId="{30099F19-112A-4F33-8F86-2D04B7F5F634}" srcOrd="0" destOrd="0" presId="urn:microsoft.com/office/officeart/2005/8/layout/orgChart1"/>
    <dgm:cxn modelId="{1FF1B5EA-89DD-4903-94FF-4A22AB67BB44}" type="presParOf" srcId="{30099F19-112A-4F33-8F86-2D04B7F5F634}" destId="{19096CDB-D7CB-4798-9580-A8B5ABCC0AB2}" srcOrd="0" destOrd="0" presId="urn:microsoft.com/office/officeart/2005/8/layout/orgChart1"/>
    <dgm:cxn modelId="{78C20F78-77BD-4F68-A255-B727F5B6A980}" type="presParOf" srcId="{30099F19-112A-4F33-8F86-2D04B7F5F634}" destId="{549C1479-23E2-46DD-A507-22AC6350A9C0}" srcOrd="1" destOrd="0" presId="urn:microsoft.com/office/officeart/2005/8/layout/orgChart1"/>
    <dgm:cxn modelId="{97C4EE3A-B967-4DCD-B8EC-C9B1A1CC3652}" type="presParOf" srcId="{27365834-5022-432D-8E52-A209D7949236}" destId="{794CB0DF-D75C-44CF-8DA2-0F7A8DC73D22}" srcOrd="1" destOrd="0" presId="urn:microsoft.com/office/officeart/2005/8/layout/orgChart1"/>
    <dgm:cxn modelId="{99E50118-5DDF-4733-9313-A927F673E759}" type="presParOf" srcId="{27365834-5022-432D-8E52-A209D7949236}" destId="{F36C86AC-ACAB-484B-B685-BE69E65D6A08}" srcOrd="2" destOrd="0" presId="urn:microsoft.com/office/officeart/2005/8/layout/orgChart1"/>
    <dgm:cxn modelId="{6915218D-343A-4219-8349-0737E587C77D}" type="presParOf" srcId="{A9A1773F-3F5D-4C0E-8609-8245E90C65B5}" destId="{E9611FF9-6740-43D9-9C7A-170F19732BFC}" srcOrd="2" destOrd="0" presId="urn:microsoft.com/office/officeart/2005/8/layout/orgChart1"/>
    <dgm:cxn modelId="{B2FD1E2C-7AF9-4B73-97F9-B8D21507D274}" type="presParOf" srcId="{E9611FF9-6740-43D9-9C7A-170F19732BFC}" destId="{EC701123-9DD0-45A3-8553-2F07491D0043}" srcOrd="0" destOrd="0" presId="urn:microsoft.com/office/officeart/2005/8/layout/orgChart1"/>
    <dgm:cxn modelId="{8E31A7FE-4C6B-48BD-943B-ED95224F8426}" type="presParOf" srcId="{E9611FF9-6740-43D9-9C7A-170F19732BFC}" destId="{FBA11720-E834-41B7-A38E-4C6B1062A5C5}" srcOrd="1" destOrd="0" presId="urn:microsoft.com/office/officeart/2005/8/layout/orgChart1"/>
    <dgm:cxn modelId="{6A56F083-8A64-4B49-AB10-F4DA9D3A8383}" type="presParOf" srcId="{FBA11720-E834-41B7-A38E-4C6B1062A5C5}" destId="{EDB08634-2BB5-4618-97E5-DFBB96449C78}" srcOrd="0" destOrd="0" presId="urn:microsoft.com/office/officeart/2005/8/layout/orgChart1"/>
    <dgm:cxn modelId="{51E14C7F-75BE-4F07-B3F0-3E8E8F15F34C}" type="presParOf" srcId="{EDB08634-2BB5-4618-97E5-DFBB96449C78}" destId="{57C7340C-24B5-4B86-B5DE-211A63C1C4C4}" srcOrd="0" destOrd="0" presId="urn:microsoft.com/office/officeart/2005/8/layout/orgChart1"/>
    <dgm:cxn modelId="{E5543466-7D35-4A50-9302-5852AF24B8B8}" type="presParOf" srcId="{EDB08634-2BB5-4618-97E5-DFBB96449C78}" destId="{95CCB350-BABF-416C-993C-3DFA474B5682}" srcOrd="1" destOrd="0" presId="urn:microsoft.com/office/officeart/2005/8/layout/orgChart1"/>
    <dgm:cxn modelId="{F67E2663-6B0B-4F10-93EA-0E83DC5F34B3}" type="presParOf" srcId="{FBA11720-E834-41B7-A38E-4C6B1062A5C5}" destId="{ACAC62D0-2A6B-401D-8960-BA02D30EB3BF}" srcOrd="1" destOrd="0" presId="urn:microsoft.com/office/officeart/2005/8/layout/orgChart1"/>
    <dgm:cxn modelId="{7144E790-A225-4544-9349-F0622EF7159E}" type="presParOf" srcId="{FBA11720-E834-41B7-A38E-4C6B1062A5C5}" destId="{9016C1A6-EE9C-4B00-948E-AB351E15BB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/>
            <a:t>74,501 UGC </a:t>
          </a:r>
        </a:p>
        <a:p>
          <a:r>
            <a:rPr lang="en-US" dirty="0"/>
            <a:t>Tornado Warnings</a:t>
          </a:r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/>
            <a:t>Tornado Watch</a:t>
          </a:r>
        </a:p>
        <a:p>
          <a:r>
            <a:rPr lang="en-US" dirty="0"/>
            <a:t>67.5%</a:t>
          </a:r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/>
            <a:t>SVR Watch</a:t>
          </a:r>
        </a:p>
        <a:p>
          <a:r>
            <a:rPr lang="en-US" dirty="0"/>
            <a:t>15.7%</a:t>
          </a:r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9536B149-211F-4FB3-A44C-1920AD8404C5}" type="asst">
      <dgm:prSet/>
      <dgm:spPr/>
      <dgm:t>
        <a:bodyPr/>
        <a:lstStyle/>
        <a:p>
          <a:r>
            <a:rPr lang="en-US" dirty="0"/>
            <a:t>No Watch</a:t>
          </a:r>
        </a:p>
        <a:p>
          <a:r>
            <a:rPr lang="en-US" dirty="0"/>
            <a:t>16.8%</a:t>
          </a:r>
        </a:p>
      </dgm:t>
    </dgm:pt>
    <dgm:pt modelId="{D3188DB7-F52F-4638-93F4-4BD775A0067D}" type="parTrans" cxnId="{B17AA4FE-0D05-49A7-BE10-381EDD5F5517}">
      <dgm:prSet/>
      <dgm:spPr/>
      <dgm:t>
        <a:bodyPr/>
        <a:lstStyle/>
        <a:p>
          <a:endParaRPr lang="en-US"/>
        </a:p>
      </dgm:t>
    </dgm:pt>
    <dgm:pt modelId="{0A72364D-0159-4585-BA1E-B4DE953535BE}" type="sibTrans" cxnId="{B17AA4FE-0D05-49A7-BE10-381EDD5F5517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</dgm:pt>
    <dgm:pt modelId="{0FC7D6E6-CF14-4366-9FE7-622F474CA5D3}" type="pres">
      <dgm:prSet presAssocID="{46585EC1-C1A7-4E82-91CA-7BD193F3376E}" presName="rootComposite1" presStyleCnt="0"/>
      <dgm:spPr/>
    </dgm:pt>
    <dgm:pt modelId="{2A632C58-8D07-41BB-80B3-EBDF2BA990FB}" type="pres">
      <dgm:prSet presAssocID="{46585EC1-C1A7-4E82-91CA-7BD193F3376E}" presName="rootText1" presStyleLbl="node0" presStyleIdx="0" presStyleCnt="1" custLinFactNeighborX="2617" custLinFactNeighborY="68864">
        <dgm:presLayoutVars>
          <dgm:chPref val="3"/>
        </dgm:presLayoutVars>
      </dgm:prSet>
      <dgm:spPr/>
    </dgm:pt>
    <dgm:pt modelId="{DBE213C4-4FA6-4C3E-B9DE-FF6E5D5F740C}" type="pres">
      <dgm:prSet presAssocID="{46585EC1-C1A7-4E82-91CA-7BD193F3376E}" presName="rootConnector1" presStyleLbl="node1" presStyleIdx="0" presStyleCnt="0"/>
      <dgm:spPr/>
    </dgm:pt>
    <dgm:pt modelId="{5D73AA5D-2740-4CAC-82FB-5643057E78B3}" type="pres">
      <dgm:prSet presAssocID="{46585EC1-C1A7-4E82-91CA-7BD193F3376E}" presName="hierChild2" presStyleCnt="0"/>
      <dgm:spPr/>
    </dgm:pt>
    <dgm:pt modelId="{BDE60F11-03B2-4E8C-AE87-3FA6F4A2BE40}" type="pres">
      <dgm:prSet presAssocID="{91CAA3A1-9B4B-4946-97C5-E2B657E78635}" presName="Name37" presStyleLbl="parChTrans1D2" presStyleIdx="0" presStyleCnt="3"/>
      <dgm:spPr/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</dgm:pt>
    <dgm:pt modelId="{4491E1FC-5B8C-4A0D-B069-7F3805828791}" type="pres">
      <dgm:prSet presAssocID="{672C4C4A-78EC-4485-B4FC-57A45CE68DDD}" presName="rootComposite" presStyleCnt="0"/>
      <dgm:spPr/>
    </dgm:pt>
    <dgm:pt modelId="{DB36C967-AF10-421F-846F-0231F7E2265F}" type="pres">
      <dgm:prSet presAssocID="{672C4C4A-78EC-4485-B4FC-57A45CE68DDD}" presName="rootText" presStyleLbl="node2" presStyleIdx="0" presStyleCnt="2" custLinFactNeighborY="-47671">
        <dgm:presLayoutVars>
          <dgm:chPref val="3"/>
        </dgm:presLayoutVars>
      </dgm:prSet>
      <dgm:spPr/>
    </dgm:pt>
    <dgm:pt modelId="{72448F9C-4E75-45DA-9267-7ACA2B551188}" type="pres">
      <dgm:prSet presAssocID="{672C4C4A-78EC-4485-B4FC-57A45CE68DDD}" presName="rootConnector" presStyleLbl="node2" presStyleIdx="0" presStyleCnt="2"/>
      <dgm:spPr/>
    </dgm:pt>
    <dgm:pt modelId="{90B23670-EFEC-4B5C-B615-8A066260827D}" type="pres">
      <dgm:prSet presAssocID="{672C4C4A-78EC-4485-B4FC-57A45CE68DDD}" presName="hierChild4" presStyleCnt="0"/>
      <dgm:spPr/>
    </dgm:pt>
    <dgm:pt modelId="{F0587FB0-8DD9-4107-B402-DF0A1C5BE689}" type="pres">
      <dgm:prSet presAssocID="{672C4C4A-78EC-4485-B4FC-57A45CE68DDD}" presName="hierChild5" presStyleCnt="0"/>
      <dgm:spPr/>
    </dgm:pt>
    <dgm:pt modelId="{E4357A05-09CB-4E4B-B1E8-27544E3D17FC}" type="pres">
      <dgm:prSet presAssocID="{9FB4EB2A-AC59-4D34-9F88-EFB6DBC40232}" presName="Name37" presStyleLbl="parChTrans1D2" presStyleIdx="1" presStyleCnt="3"/>
      <dgm:spPr/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</dgm:pt>
    <dgm:pt modelId="{5E245FDF-2C67-4B56-8FD0-50142C502920}" type="pres">
      <dgm:prSet presAssocID="{A9BB048E-50E3-4C8E-B3B7-A7DCA0960CBA}" presName="rootComposite" presStyleCnt="0"/>
      <dgm:spPr/>
    </dgm:pt>
    <dgm:pt modelId="{73D6B8B4-8A28-4846-B107-4A811066EEAB}" type="pres">
      <dgm:prSet presAssocID="{A9BB048E-50E3-4C8E-B3B7-A7DCA0960CBA}" presName="rootText" presStyleLbl="node2" presStyleIdx="1" presStyleCnt="2" custLinFactNeighborX="-649" custLinFactNeighborY="-47671">
        <dgm:presLayoutVars>
          <dgm:chPref val="3"/>
        </dgm:presLayoutVars>
      </dgm:prSet>
      <dgm:spPr/>
    </dgm:pt>
    <dgm:pt modelId="{E889EDE5-E462-447D-B40A-66FA93FEB189}" type="pres">
      <dgm:prSet presAssocID="{A9BB048E-50E3-4C8E-B3B7-A7DCA0960CBA}" presName="rootConnector" presStyleLbl="node2" presStyleIdx="1" presStyleCnt="2"/>
      <dgm:spPr/>
    </dgm:pt>
    <dgm:pt modelId="{ED181080-A25F-4540-87F4-B85FE87993E2}" type="pres">
      <dgm:prSet presAssocID="{A9BB048E-50E3-4C8E-B3B7-A7DCA0960CBA}" presName="hierChild4" presStyleCnt="0"/>
      <dgm:spPr/>
    </dgm:pt>
    <dgm:pt modelId="{77617F06-1E01-47E9-A770-934F9402A8CE}" type="pres">
      <dgm:prSet presAssocID="{A9BB048E-50E3-4C8E-B3B7-A7DCA0960CBA}" presName="hierChild5" presStyleCnt="0"/>
      <dgm:spPr/>
    </dgm:pt>
    <dgm:pt modelId="{E9611FF9-6740-43D9-9C7A-170F19732BFC}" type="pres">
      <dgm:prSet presAssocID="{46585EC1-C1A7-4E82-91CA-7BD193F3376E}" presName="hierChild3" presStyleCnt="0"/>
      <dgm:spPr/>
    </dgm:pt>
    <dgm:pt modelId="{151E6AB7-ACDF-478E-AEB4-05093B7FC16F}" type="pres">
      <dgm:prSet presAssocID="{D3188DB7-F52F-4638-93F4-4BD775A0067D}" presName="Name111" presStyleLbl="parChTrans1D2" presStyleIdx="2" presStyleCnt="3"/>
      <dgm:spPr/>
    </dgm:pt>
    <dgm:pt modelId="{F7367C5A-A796-44BB-A226-3AAE15CD0BBB}" type="pres">
      <dgm:prSet presAssocID="{9536B149-211F-4FB3-A44C-1920AD8404C5}" presName="hierRoot3" presStyleCnt="0">
        <dgm:presLayoutVars>
          <dgm:hierBranch val="init"/>
        </dgm:presLayoutVars>
      </dgm:prSet>
      <dgm:spPr/>
    </dgm:pt>
    <dgm:pt modelId="{2A5B6F43-91B9-4D2D-A42B-4230D3A2C462}" type="pres">
      <dgm:prSet presAssocID="{9536B149-211F-4FB3-A44C-1920AD8404C5}" presName="rootComposite3" presStyleCnt="0"/>
      <dgm:spPr/>
    </dgm:pt>
    <dgm:pt modelId="{A56D1D31-0E93-479D-8CB1-DCCABC018CC5}" type="pres">
      <dgm:prSet presAssocID="{9536B149-211F-4FB3-A44C-1920AD8404C5}" presName="rootText3" presStyleLbl="asst1" presStyleIdx="0" presStyleCnt="1" custLinFactX="100000" custLinFactNeighborX="131709" custLinFactNeighborY="-73136">
        <dgm:presLayoutVars>
          <dgm:chPref val="3"/>
        </dgm:presLayoutVars>
      </dgm:prSet>
      <dgm:spPr/>
    </dgm:pt>
    <dgm:pt modelId="{564D73D7-6865-484C-8E58-C76D6DA81579}" type="pres">
      <dgm:prSet presAssocID="{9536B149-211F-4FB3-A44C-1920AD8404C5}" presName="rootConnector3" presStyleLbl="asst1" presStyleIdx="0" presStyleCnt="1"/>
      <dgm:spPr/>
    </dgm:pt>
    <dgm:pt modelId="{E4C1E355-D6BE-4EF6-BEA8-348F4A90008D}" type="pres">
      <dgm:prSet presAssocID="{9536B149-211F-4FB3-A44C-1920AD8404C5}" presName="hierChild6" presStyleCnt="0"/>
      <dgm:spPr/>
    </dgm:pt>
    <dgm:pt modelId="{FB5EB2A7-5C7F-4044-B8D6-D60228B0A414}" type="pres">
      <dgm:prSet presAssocID="{9536B149-211F-4FB3-A44C-1920AD8404C5}" presName="hierChild7" presStyleCnt="0"/>
      <dgm:spPr/>
    </dgm:pt>
  </dgm:ptLst>
  <dgm:cxnLst>
    <dgm:cxn modelId="{2EAEBE04-A0CC-4F14-A5A8-2D84E1095B5E}" type="presOf" srcId="{A9BB048E-50E3-4C8E-B3B7-A7DCA0960CBA}" destId="{E889EDE5-E462-447D-B40A-66FA93FEB189}" srcOrd="1" destOrd="0" presId="urn:microsoft.com/office/officeart/2005/8/layout/orgChart1"/>
    <dgm:cxn modelId="{91292321-4E94-4F75-A1FE-58B7295E5403}" srcId="{46585EC1-C1A7-4E82-91CA-7BD193F3376E}" destId="{A9BB048E-50E3-4C8E-B3B7-A7DCA0960CBA}" srcOrd="1" destOrd="0" parTransId="{9FB4EB2A-AC59-4D34-9F88-EFB6DBC40232}" sibTransId="{B509A935-B1CF-461C-AD89-2821684177FA}"/>
    <dgm:cxn modelId="{34F93A21-8919-4D71-AF06-40078C912CD5}" type="presOf" srcId="{7C848015-9A79-47BA-B7F6-ECEF788D23BA}" destId="{39DA0017-8E6C-46E6-9925-6E1957D8C2DB}" srcOrd="0" destOrd="0" presId="urn:microsoft.com/office/officeart/2005/8/layout/orgChart1"/>
    <dgm:cxn modelId="{7D3B2932-6598-45DF-912D-E0B100D62610}" type="presOf" srcId="{46585EC1-C1A7-4E82-91CA-7BD193F3376E}" destId="{2A632C58-8D07-41BB-80B3-EBDF2BA990FB}" srcOrd="0" destOrd="0" presId="urn:microsoft.com/office/officeart/2005/8/layout/orgChart1"/>
    <dgm:cxn modelId="{1231F37C-0EB5-49D4-9CD4-79EB192F15D7}" type="presOf" srcId="{9536B149-211F-4FB3-A44C-1920AD8404C5}" destId="{564D73D7-6865-484C-8E58-C76D6DA81579}" srcOrd="1" destOrd="0" presId="urn:microsoft.com/office/officeart/2005/8/layout/orgChart1"/>
    <dgm:cxn modelId="{EFDF058B-382B-4680-AA2A-667AC9120A34}" type="presOf" srcId="{A9BB048E-50E3-4C8E-B3B7-A7DCA0960CBA}" destId="{73D6B8B4-8A28-4846-B107-4A811066EEAB}" srcOrd="0" destOrd="0" presId="urn:microsoft.com/office/officeart/2005/8/layout/orgChart1"/>
    <dgm:cxn modelId="{48165297-EA3B-4691-B5DF-79452C38819E}" type="presOf" srcId="{91CAA3A1-9B4B-4946-97C5-E2B657E78635}" destId="{BDE60F11-03B2-4E8C-AE87-3FA6F4A2BE40}" srcOrd="0" destOrd="0" presId="urn:microsoft.com/office/officeart/2005/8/layout/orgChart1"/>
    <dgm:cxn modelId="{38294798-705D-425A-BBD0-A65FFA6C3362}" type="presOf" srcId="{D3188DB7-F52F-4638-93F4-4BD775A0067D}" destId="{151E6AB7-ACDF-478E-AEB4-05093B7FC16F}" srcOrd="0" destOrd="0" presId="urn:microsoft.com/office/officeart/2005/8/layout/orgChart1"/>
    <dgm:cxn modelId="{CD93159D-F9FD-427F-A758-C50CE540E450}" type="presOf" srcId="{9536B149-211F-4FB3-A44C-1920AD8404C5}" destId="{A56D1D31-0E93-479D-8CB1-DCCABC018CC5}" srcOrd="0" destOrd="0" presId="urn:microsoft.com/office/officeart/2005/8/layout/orgChart1"/>
    <dgm:cxn modelId="{ED242B9E-87EC-47D3-B38C-FCF80F84311F}" type="presOf" srcId="{672C4C4A-78EC-4485-B4FC-57A45CE68DDD}" destId="{72448F9C-4E75-45DA-9267-7ACA2B551188}" srcOrd="1" destOrd="0" presId="urn:microsoft.com/office/officeart/2005/8/layout/orgChart1"/>
    <dgm:cxn modelId="{158FE3A0-BEB0-4035-84CB-7F297C12836B}" type="presOf" srcId="{672C4C4A-78EC-4485-B4FC-57A45CE68DDD}" destId="{DB36C967-AF10-421F-846F-0231F7E2265F}" srcOrd="0" destOrd="0" presId="urn:microsoft.com/office/officeart/2005/8/layout/orgChart1"/>
    <dgm:cxn modelId="{0E095ABC-FDA3-464B-94E0-E187D3BBAA9E}" type="presOf" srcId="{9FB4EB2A-AC59-4D34-9F88-EFB6DBC40232}" destId="{E4357A05-09CB-4E4B-B1E8-27544E3D17FC}" srcOrd="0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E391AAEC-1B99-458E-9D8B-74DD6379981E}" type="presOf" srcId="{46585EC1-C1A7-4E82-91CA-7BD193F3376E}" destId="{DBE213C4-4FA6-4C3E-B9DE-FF6E5D5F740C}" srcOrd="1" destOrd="0" presId="urn:microsoft.com/office/officeart/2005/8/layout/orgChart1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B17AA4FE-0D05-49A7-BE10-381EDD5F5517}" srcId="{46585EC1-C1A7-4E82-91CA-7BD193F3376E}" destId="{9536B149-211F-4FB3-A44C-1920AD8404C5}" srcOrd="2" destOrd="0" parTransId="{D3188DB7-F52F-4638-93F4-4BD775A0067D}" sibTransId="{0A72364D-0159-4585-BA1E-B4DE953535BE}"/>
    <dgm:cxn modelId="{3856D84C-269C-4976-8AF1-437EA5429D9A}" type="presParOf" srcId="{39DA0017-8E6C-46E6-9925-6E1957D8C2DB}" destId="{A9A1773F-3F5D-4C0E-8609-8245E90C65B5}" srcOrd="0" destOrd="0" presId="urn:microsoft.com/office/officeart/2005/8/layout/orgChart1"/>
    <dgm:cxn modelId="{79B6A706-4F9F-4011-BA7B-2651E9A45BAF}" type="presParOf" srcId="{A9A1773F-3F5D-4C0E-8609-8245E90C65B5}" destId="{0FC7D6E6-CF14-4366-9FE7-622F474CA5D3}" srcOrd="0" destOrd="0" presId="urn:microsoft.com/office/officeart/2005/8/layout/orgChart1"/>
    <dgm:cxn modelId="{6DED8A79-23DA-46C7-9749-DB5C73D709ED}" type="presParOf" srcId="{0FC7D6E6-CF14-4366-9FE7-622F474CA5D3}" destId="{2A632C58-8D07-41BB-80B3-EBDF2BA990FB}" srcOrd="0" destOrd="0" presId="urn:microsoft.com/office/officeart/2005/8/layout/orgChart1"/>
    <dgm:cxn modelId="{D3EF4E7E-6968-4D90-AAC8-EC6A43253FA9}" type="presParOf" srcId="{0FC7D6E6-CF14-4366-9FE7-622F474CA5D3}" destId="{DBE213C4-4FA6-4C3E-B9DE-FF6E5D5F740C}" srcOrd="1" destOrd="0" presId="urn:microsoft.com/office/officeart/2005/8/layout/orgChart1"/>
    <dgm:cxn modelId="{7CC12ED6-EF42-4418-AA8C-EF018F2FFDED}" type="presParOf" srcId="{A9A1773F-3F5D-4C0E-8609-8245E90C65B5}" destId="{5D73AA5D-2740-4CAC-82FB-5643057E78B3}" srcOrd="1" destOrd="0" presId="urn:microsoft.com/office/officeart/2005/8/layout/orgChart1"/>
    <dgm:cxn modelId="{521381D6-8928-44C4-8401-D1BE26E9854F}" type="presParOf" srcId="{5D73AA5D-2740-4CAC-82FB-5643057E78B3}" destId="{BDE60F11-03B2-4E8C-AE87-3FA6F4A2BE40}" srcOrd="0" destOrd="0" presId="urn:microsoft.com/office/officeart/2005/8/layout/orgChart1"/>
    <dgm:cxn modelId="{7F554437-7DA1-4373-8D59-EFCF1E6949A4}" type="presParOf" srcId="{5D73AA5D-2740-4CAC-82FB-5643057E78B3}" destId="{2125C8EC-6DE9-4899-881A-612095599DCF}" srcOrd="1" destOrd="0" presId="urn:microsoft.com/office/officeart/2005/8/layout/orgChart1"/>
    <dgm:cxn modelId="{419FE0BF-8C26-4E47-9EAD-978E1246EF94}" type="presParOf" srcId="{2125C8EC-6DE9-4899-881A-612095599DCF}" destId="{4491E1FC-5B8C-4A0D-B069-7F3805828791}" srcOrd="0" destOrd="0" presId="urn:microsoft.com/office/officeart/2005/8/layout/orgChart1"/>
    <dgm:cxn modelId="{261D65DA-5B0B-4338-B14F-EE987D326913}" type="presParOf" srcId="{4491E1FC-5B8C-4A0D-B069-7F3805828791}" destId="{DB36C967-AF10-421F-846F-0231F7E2265F}" srcOrd="0" destOrd="0" presId="urn:microsoft.com/office/officeart/2005/8/layout/orgChart1"/>
    <dgm:cxn modelId="{15134D22-B059-47D3-B64A-4CC6A16243A2}" type="presParOf" srcId="{4491E1FC-5B8C-4A0D-B069-7F3805828791}" destId="{72448F9C-4E75-45DA-9267-7ACA2B551188}" srcOrd="1" destOrd="0" presId="urn:microsoft.com/office/officeart/2005/8/layout/orgChart1"/>
    <dgm:cxn modelId="{B8E974DD-B8D5-4E28-990A-CAF0FD8A3820}" type="presParOf" srcId="{2125C8EC-6DE9-4899-881A-612095599DCF}" destId="{90B23670-EFEC-4B5C-B615-8A066260827D}" srcOrd="1" destOrd="0" presId="urn:microsoft.com/office/officeart/2005/8/layout/orgChart1"/>
    <dgm:cxn modelId="{2A6B9F14-FAF4-4970-B425-D2613DD046C6}" type="presParOf" srcId="{2125C8EC-6DE9-4899-881A-612095599DCF}" destId="{F0587FB0-8DD9-4107-B402-DF0A1C5BE689}" srcOrd="2" destOrd="0" presId="urn:microsoft.com/office/officeart/2005/8/layout/orgChart1"/>
    <dgm:cxn modelId="{C54CFB97-5378-44E8-9947-673093E3F932}" type="presParOf" srcId="{5D73AA5D-2740-4CAC-82FB-5643057E78B3}" destId="{E4357A05-09CB-4E4B-B1E8-27544E3D17FC}" srcOrd="2" destOrd="0" presId="urn:microsoft.com/office/officeart/2005/8/layout/orgChart1"/>
    <dgm:cxn modelId="{4FA06E21-D634-4150-A864-B991EEE488DF}" type="presParOf" srcId="{5D73AA5D-2740-4CAC-82FB-5643057E78B3}" destId="{3CBD66B7-5DFA-4AA0-9DDA-B03A39241AF1}" srcOrd="3" destOrd="0" presId="urn:microsoft.com/office/officeart/2005/8/layout/orgChart1"/>
    <dgm:cxn modelId="{1EE82E92-1EAC-4171-90DB-921690CAF0DB}" type="presParOf" srcId="{3CBD66B7-5DFA-4AA0-9DDA-B03A39241AF1}" destId="{5E245FDF-2C67-4B56-8FD0-50142C502920}" srcOrd="0" destOrd="0" presId="urn:microsoft.com/office/officeart/2005/8/layout/orgChart1"/>
    <dgm:cxn modelId="{222FE86F-FBBD-4B7D-B2D2-DD36D7DC437A}" type="presParOf" srcId="{5E245FDF-2C67-4B56-8FD0-50142C502920}" destId="{73D6B8B4-8A28-4846-B107-4A811066EEAB}" srcOrd="0" destOrd="0" presId="urn:microsoft.com/office/officeart/2005/8/layout/orgChart1"/>
    <dgm:cxn modelId="{F1356147-774A-414A-9940-74E16CBED1FC}" type="presParOf" srcId="{5E245FDF-2C67-4B56-8FD0-50142C502920}" destId="{E889EDE5-E462-447D-B40A-66FA93FEB189}" srcOrd="1" destOrd="0" presId="urn:microsoft.com/office/officeart/2005/8/layout/orgChart1"/>
    <dgm:cxn modelId="{E6AE4EC5-7609-4F61-9672-0821CA63160D}" type="presParOf" srcId="{3CBD66B7-5DFA-4AA0-9DDA-B03A39241AF1}" destId="{ED181080-A25F-4540-87F4-B85FE87993E2}" srcOrd="1" destOrd="0" presId="urn:microsoft.com/office/officeart/2005/8/layout/orgChart1"/>
    <dgm:cxn modelId="{F03E0D36-BD76-464E-9E18-A859999C8C05}" type="presParOf" srcId="{3CBD66B7-5DFA-4AA0-9DDA-B03A39241AF1}" destId="{77617F06-1E01-47E9-A770-934F9402A8CE}" srcOrd="2" destOrd="0" presId="urn:microsoft.com/office/officeart/2005/8/layout/orgChart1"/>
    <dgm:cxn modelId="{1A36E5FE-CBF1-4598-A574-3515CF590DBF}" type="presParOf" srcId="{A9A1773F-3F5D-4C0E-8609-8245E90C65B5}" destId="{E9611FF9-6740-43D9-9C7A-170F19732BFC}" srcOrd="2" destOrd="0" presId="urn:microsoft.com/office/officeart/2005/8/layout/orgChart1"/>
    <dgm:cxn modelId="{AA00E970-1FA7-4063-953C-D7182A93E1E7}" type="presParOf" srcId="{E9611FF9-6740-43D9-9C7A-170F19732BFC}" destId="{151E6AB7-ACDF-478E-AEB4-05093B7FC16F}" srcOrd="0" destOrd="0" presId="urn:microsoft.com/office/officeart/2005/8/layout/orgChart1"/>
    <dgm:cxn modelId="{844F953A-82F9-43B7-8866-857AB6B2A555}" type="presParOf" srcId="{E9611FF9-6740-43D9-9C7A-170F19732BFC}" destId="{F7367C5A-A796-44BB-A226-3AAE15CD0BBB}" srcOrd="1" destOrd="0" presId="urn:microsoft.com/office/officeart/2005/8/layout/orgChart1"/>
    <dgm:cxn modelId="{CF18DB09-53BA-4C59-A7EF-6FBA1501791D}" type="presParOf" srcId="{F7367C5A-A796-44BB-A226-3AAE15CD0BBB}" destId="{2A5B6F43-91B9-4D2D-A42B-4230D3A2C462}" srcOrd="0" destOrd="0" presId="urn:microsoft.com/office/officeart/2005/8/layout/orgChart1"/>
    <dgm:cxn modelId="{232F155B-76D5-4B80-9113-3ADFDAE58659}" type="presParOf" srcId="{2A5B6F43-91B9-4D2D-A42B-4230D3A2C462}" destId="{A56D1D31-0E93-479D-8CB1-DCCABC018CC5}" srcOrd="0" destOrd="0" presId="urn:microsoft.com/office/officeart/2005/8/layout/orgChart1"/>
    <dgm:cxn modelId="{46187314-D943-4FC9-8FB0-D7FE2529E009}" type="presParOf" srcId="{2A5B6F43-91B9-4D2D-A42B-4230D3A2C462}" destId="{564D73D7-6865-484C-8E58-C76D6DA81579}" srcOrd="1" destOrd="0" presId="urn:microsoft.com/office/officeart/2005/8/layout/orgChart1"/>
    <dgm:cxn modelId="{C03E5E2D-014C-46A3-B67D-654E93ADC947}" type="presParOf" srcId="{F7367C5A-A796-44BB-A226-3AAE15CD0BBB}" destId="{E4C1E355-D6BE-4EF6-BEA8-348F4A90008D}" srcOrd="1" destOrd="0" presId="urn:microsoft.com/office/officeart/2005/8/layout/orgChart1"/>
    <dgm:cxn modelId="{99D635E0-7AAB-4343-8F33-2B0982288E91}" type="presParOf" srcId="{F7367C5A-A796-44BB-A226-3AAE15CD0BBB}" destId="{FB5EB2A7-5C7F-4044-B8D6-D60228B0A4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/>
            <a:t>604,204 UGC</a:t>
          </a:r>
        </a:p>
        <a:p>
          <a:r>
            <a:rPr lang="en-US" dirty="0"/>
            <a:t>SVR Warnings</a:t>
          </a:r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/>
            <a:t>SVR Watch</a:t>
          </a:r>
        </a:p>
        <a:p>
          <a:r>
            <a:rPr lang="en-US" dirty="0"/>
            <a:t>36.3%</a:t>
          </a:r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Tornado Watch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21.5%</a:t>
          </a:r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6F4EDA01-1A9A-47AE-9E5C-3F7FEAC40A7F}" type="asst">
      <dgm:prSet/>
      <dgm:spPr/>
      <dgm:t>
        <a:bodyPr/>
        <a:lstStyle/>
        <a:p>
          <a:r>
            <a:rPr lang="en-US" dirty="0"/>
            <a:t>No Watch</a:t>
          </a:r>
        </a:p>
        <a:p>
          <a:r>
            <a:rPr lang="en-US" dirty="0"/>
            <a:t>42.2%</a:t>
          </a:r>
        </a:p>
      </dgm:t>
    </dgm:pt>
    <dgm:pt modelId="{53903FED-B165-4C59-B198-F072EDE3DBEE}" type="parTrans" cxnId="{3F0E5233-0AEE-44E5-BA11-BD1AD1A6E2E3}">
      <dgm:prSet/>
      <dgm:spPr/>
      <dgm:t>
        <a:bodyPr/>
        <a:lstStyle/>
        <a:p>
          <a:endParaRPr lang="en-US"/>
        </a:p>
      </dgm:t>
    </dgm:pt>
    <dgm:pt modelId="{BB3FB887-83AD-4759-904E-29D8947A183C}" type="sibTrans" cxnId="{3F0E5233-0AEE-44E5-BA11-BD1AD1A6E2E3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</dgm:pt>
    <dgm:pt modelId="{0FC7D6E6-CF14-4366-9FE7-622F474CA5D3}" type="pres">
      <dgm:prSet presAssocID="{46585EC1-C1A7-4E82-91CA-7BD193F3376E}" presName="rootComposite1" presStyleCnt="0"/>
      <dgm:spPr/>
    </dgm:pt>
    <dgm:pt modelId="{2A632C58-8D07-41BB-80B3-EBDF2BA990FB}" type="pres">
      <dgm:prSet presAssocID="{46585EC1-C1A7-4E82-91CA-7BD193F3376E}" presName="rootText1" presStyleLbl="node0" presStyleIdx="0" presStyleCnt="1" custLinFactNeighborX="3976" custLinFactNeighborY="49162">
        <dgm:presLayoutVars>
          <dgm:chPref val="3"/>
        </dgm:presLayoutVars>
      </dgm:prSet>
      <dgm:spPr/>
    </dgm:pt>
    <dgm:pt modelId="{DBE213C4-4FA6-4C3E-B9DE-FF6E5D5F740C}" type="pres">
      <dgm:prSet presAssocID="{46585EC1-C1A7-4E82-91CA-7BD193F3376E}" presName="rootConnector1" presStyleLbl="node1" presStyleIdx="0" presStyleCnt="0"/>
      <dgm:spPr/>
    </dgm:pt>
    <dgm:pt modelId="{5D73AA5D-2740-4CAC-82FB-5643057E78B3}" type="pres">
      <dgm:prSet presAssocID="{46585EC1-C1A7-4E82-91CA-7BD193F3376E}" presName="hierChild2" presStyleCnt="0"/>
      <dgm:spPr/>
    </dgm:pt>
    <dgm:pt modelId="{BDE60F11-03B2-4E8C-AE87-3FA6F4A2BE40}" type="pres">
      <dgm:prSet presAssocID="{91CAA3A1-9B4B-4946-97C5-E2B657E78635}" presName="Name37" presStyleLbl="parChTrans1D2" presStyleIdx="0" presStyleCnt="3"/>
      <dgm:spPr/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</dgm:pt>
    <dgm:pt modelId="{4491E1FC-5B8C-4A0D-B069-7F3805828791}" type="pres">
      <dgm:prSet presAssocID="{672C4C4A-78EC-4485-B4FC-57A45CE68DDD}" presName="rootComposite" presStyleCnt="0"/>
      <dgm:spPr/>
    </dgm:pt>
    <dgm:pt modelId="{DB36C967-AF10-421F-846F-0231F7E2265F}" type="pres">
      <dgm:prSet presAssocID="{672C4C4A-78EC-4485-B4FC-57A45CE68DDD}" presName="rootText" presStyleLbl="node2" presStyleIdx="0" presStyleCnt="2" custLinFactNeighborY="-57522">
        <dgm:presLayoutVars>
          <dgm:chPref val="3"/>
        </dgm:presLayoutVars>
      </dgm:prSet>
      <dgm:spPr/>
    </dgm:pt>
    <dgm:pt modelId="{72448F9C-4E75-45DA-9267-7ACA2B551188}" type="pres">
      <dgm:prSet presAssocID="{672C4C4A-78EC-4485-B4FC-57A45CE68DDD}" presName="rootConnector" presStyleLbl="node2" presStyleIdx="0" presStyleCnt="2"/>
      <dgm:spPr/>
    </dgm:pt>
    <dgm:pt modelId="{90B23670-EFEC-4B5C-B615-8A066260827D}" type="pres">
      <dgm:prSet presAssocID="{672C4C4A-78EC-4485-B4FC-57A45CE68DDD}" presName="hierChild4" presStyleCnt="0"/>
      <dgm:spPr/>
    </dgm:pt>
    <dgm:pt modelId="{F0587FB0-8DD9-4107-B402-DF0A1C5BE689}" type="pres">
      <dgm:prSet presAssocID="{672C4C4A-78EC-4485-B4FC-57A45CE68DDD}" presName="hierChild5" presStyleCnt="0"/>
      <dgm:spPr/>
    </dgm:pt>
    <dgm:pt modelId="{8506910A-F9CC-4483-934D-518C9A2BA907}" type="pres">
      <dgm:prSet presAssocID="{170D3864-C975-498E-8818-298D3380B9E1}" presName="Name37" presStyleLbl="parChTrans1D2" presStyleIdx="1" presStyleCnt="3"/>
      <dgm:spPr/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</dgm:pt>
    <dgm:pt modelId="{73A28892-889E-40BF-9645-C4697C7CA15E}" type="pres">
      <dgm:prSet presAssocID="{30973B7D-B84B-4E90-805D-6C1619A393FD}" presName="rootComposite" presStyleCnt="0"/>
      <dgm:spPr/>
    </dgm:pt>
    <dgm:pt modelId="{5B9D596B-600C-43E5-9CCB-683F44D91F26}" type="pres">
      <dgm:prSet presAssocID="{30973B7D-B84B-4E90-805D-6C1619A393FD}" presName="rootText" presStyleLbl="node2" presStyleIdx="1" presStyleCnt="2" custLinFactNeighborY="-57522">
        <dgm:presLayoutVars>
          <dgm:chPref val="3"/>
        </dgm:presLayoutVars>
      </dgm:prSet>
      <dgm:spPr/>
    </dgm:pt>
    <dgm:pt modelId="{5036E79E-68E3-4435-9964-A7D7F9E8AAF4}" type="pres">
      <dgm:prSet presAssocID="{30973B7D-B84B-4E90-805D-6C1619A393FD}" presName="rootConnector" presStyleLbl="node2" presStyleIdx="1" presStyleCnt="2"/>
      <dgm:spPr/>
    </dgm:pt>
    <dgm:pt modelId="{8D8B614B-B7C3-461D-9349-3F1CF361E19C}" type="pres">
      <dgm:prSet presAssocID="{30973B7D-B84B-4E90-805D-6C1619A393FD}" presName="hierChild4" presStyleCnt="0"/>
      <dgm:spPr/>
    </dgm:pt>
    <dgm:pt modelId="{BDC289E6-F95F-4115-9E89-ECD3E6422AC0}" type="pres">
      <dgm:prSet presAssocID="{30973B7D-B84B-4E90-805D-6C1619A393FD}" presName="hierChild5" presStyleCnt="0"/>
      <dgm:spPr/>
    </dgm:pt>
    <dgm:pt modelId="{E9611FF9-6740-43D9-9C7A-170F19732BFC}" type="pres">
      <dgm:prSet presAssocID="{46585EC1-C1A7-4E82-91CA-7BD193F3376E}" presName="hierChild3" presStyleCnt="0"/>
      <dgm:spPr/>
    </dgm:pt>
    <dgm:pt modelId="{EC701123-9DD0-45A3-8553-2F07491D0043}" type="pres">
      <dgm:prSet presAssocID="{53903FED-B165-4C59-B198-F072EDE3DBEE}" presName="Name111" presStyleLbl="parChTrans1D2" presStyleIdx="2" presStyleCnt="3"/>
      <dgm:spPr/>
    </dgm:pt>
    <dgm:pt modelId="{FBA11720-E834-41B7-A38E-4C6B1062A5C5}" type="pres">
      <dgm:prSet presAssocID="{6F4EDA01-1A9A-47AE-9E5C-3F7FEAC40A7F}" presName="hierRoot3" presStyleCnt="0">
        <dgm:presLayoutVars>
          <dgm:hierBranch val="init"/>
        </dgm:presLayoutVars>
      </dgm:prSet>
      <dgm:spPr/>
    </dgm:pt>
    <dgm:pt modelId="{EDB08634-2BB5-4618-97E5-DFBB96449C78}" type="pres">
      <dgm:prSet presAssocID="{6F4EDA01-1A9A-47AE-9E5C-3F7FEAC40A7F}" presName="rootComposite3" presStyleCnt="0"/>
      <dgm:spPr/>
    </dgm:pt>
    <dgm:pt modelId="{57C7340C-24B5-4B86-B5DE-211A63C1C4C4}" type="pres">
      <dgm:prSet presAssocID="{6F4EDA01-1A9A-47AE-9E5C-3F7FEAC40A7F}" presName="rootText3" presStyleLbl="asst1" presStyleIdx="0" presStyleCnt="1" custLinFactX="100000" custLinFactNeighborX="123785" custLinFactNeighborY="-92838">
        <dgm:presLayoutVars>
          <dgm:chPref val="3"/>
        </dgm:presLayoutVars>
      </dgm:prSet>
      <dgm:spPr/>
    </dgm:pt>
    <dgm:pt modelId="{95CCB350-BABF-416C-993C-3DFA474B5682}" type="pres">
      <dgm:prSet presAssocID="{6F4EDA01-1A9A-47AE-9E5C-3F7FEAC40A7F}" presName="rootConnector3" presStyleLbl="asst1" presStyleIdx="0" presStyleCnt="1"/>
      <dgm:spPr/>
    </dgm:pt>
    <dgm:pt modelId="{ACAC62D0-2A6B-401D-8960-BA02D30EB3BF}" type="pres">
      <dgm:prSet presAssocID="{6F4EDA01-1A9A-47AE-9E5C-3F7FEAC40A7F}" presName="hierChild6" presStyleCnt="0"/>
      <dgm:spPr/>
    </dgm:pt>
    <dgm:pt modelId="{9016C1A6-EE9C-4B00-948E-AB351E15BB1E}" type="pres">
      <dgm:prSet presAssocID="{6F4EDA01-1A9A-47AE-9E5C-3F7FEAC40A7F}" presName="hierChild7" presStyleCnt="0"/>
      <dgm:spPr/>
    </dgm:pt>
  </dgm:ptLst>
  <dgm:cxnLst>
    <dgm:cxn modelId="{5F3AB92C-3632-45B4-B0CF-6D5B04786874}" type="presOf" srcId="{170D3864-C975-498E-8818-298D3380B9E1}" destId="{8506910A-F9CC-4483-934D-518C9A2BA907}" srcOrd="0" destOrd="0" presId="urn:microsoft.com/office/officeart/2005/8/layout/orgChart1"/>
    <dgm:cxn modelId="{3F0E5233-0AEE-44E5-BA11-BD1AD1A6E2E3}" srcId="{46585EC1-C1A7-4E82-91CA-7BD193F3376E}" destId="{6F4EDA01-1A9A-47AE-9E5C-3F7FEAC40A7F}" srcOrd="2" destOrd="0" parTransId="{53903FED-B165-4C59-B198-F072EDE3DBEE}" sibTransId="{BB3FB887-83AD-4759-904E-29D8947A183C}"/>
    <dgm:cxn modelId="{F8EE3740-8ADD-4D56-80A3-C8BD968AF6A0}" type="presOf" srcId="{7C848015-9A79-47BA-B7F6-ECEF788D23BA}" destId="{39DA0017-8E6C-46E6-9925-6E1957D8C2DB}" srcOrd="0" destOrd="0" presId="urn:microsoft.com/office/officeart/2005/8/layout/orgChart1"/>
    <dgm:cxn modelId="{5255FF61-0AD5-466B-B543-218F3CA01C38}" type="presOf" srcId="{672C4C4A-78EC-4485-B4FC-57A45CE68DDD}" destId="{DB36C967-AF10-421F-846F-0231F7E2265F}" srcOrd="0" destOrd="0" presId="urn:microsoft.com/office/officeart/2005/8/layout/orgChart1"/>
    <dgm:cxn modelId="{9EE33745-BBDA-4F62-96D1-B658164A5BBA}" type="presOf" srcId="{91CAA3A1-9B4B-4946-97C5-E2B657E78635}" destId="{BDE60F11-03B2-4E8C-AE87-3FA6F4A2BE40}" srcOrd="0" destOrd="0" presId="urn:microsoft.com/office/officeart/2005/8/layout/orgChart1"/>
    <dgm:cxn modelId="{6971C74B-0A8C-430A-937B-DEFC07FD2967}" type="presOf" srcId="{6F4EDA01-1A9A-47AE-9E5C-3F7FEAC40A7F}" destId="{95CCB350-BABF-416C-993C-3DFA474B5682}" srcOrd="1" destOrd="0" presId="urn:microsoft.com/office/officeart/2005/8/layout/orgChart1"/>
    <dgm:cxn modelId="{88BA544F-D3B9-4244-8CB7-ED1DDF75174F}" type="presOf" srcId="{46585EC1-C1A7-4E82-91CA-7BD193F3376E}" destId="{2A632C58-8D07-41BB-80B3-EBDF2BA990FB}" srcOrd="0" destOrd="0" presId="urn:microsoft.com/office/officeart/2005/8/layout/orgChart1"/>
    <dgm:cxn modelId="{26F86B56-4E12-48F5-A284-643E8AAA88B9}" type="presOf" srcId="{6F4EDA01-1A9A-47AE-9E5C-3F7FEAC40A7F}" destId="{57C7340C-24B5-4B86-B5DE-211A63C1C4C4}" srcOrd="0" destOrd="0" presId="urn:microsoft.com/office/officeart/2005/8/layout/orgChart1"/>
    <dgm:cxn modelId="{D8DDDF89-0358-45D9-9F06-3F79C56AF98F}" type="presOf" srcId="{30973B7D-B84B-4E90-805D-6C1619A393FD}" destId="{5036E79E-68E3-4435-9964-A7D7F9E8AAF4}" srcOrd="1" destOrd="0" presId="urn:microsoft.com/office/officeart/2005/8/layout/orgChart1"/>
    <dgm:cxn modelId="{997DE08B-6984-45D8-8683-3F980787BF0E}" type="presOf" srcId="{672C4C4A-78EC-4485-B4FC-57A45CE68DDD}" destId="{72448F9C-4E75-45DA-9267-7ACA2B551188}" srcOrd="1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24716BC1-A325-451E-AB7D-1C3C71B2FC03}" type="presOf" srcId="{53903FED-B165-4C59-B198-F072EDE3DBEE}" destId="{EC701123-9DD0-45A3-8553-2F07491D0043}" srcOrd="0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3777AAD5-7FB5-41EE-983A-7E34F6A8376F}" type="presOf" srcId="{30973B7D-B84B-4E90-805D-6C1619A393FD}" destId="{5B9D596B-600C-43E5-9CCB-683F44D91F26}" srcOrd="0" destOrd="0" presId="urn:microsoft.com/office/officeart/2005/8/layout/orgChart1"/>
    <dgm:cxn modelId="{4B0CF9E0-9EC9-4A66-9FAA-FF6395755EB5}" type="presOf" srcId="{46585EC1-C1A7-4E82-91CA-7BD193F3376E}" destId="{DBE213C4-4FA6-4C3E-B9DE-FF6E5D5F740C}" srcOrd="1" destOrd="0" presId="urn:microsoft.com/office/officeart/2005/8/layout/orgChart1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FCE5B4BA-2C47-42FC-9D0B-7781B5D20514}" type="presParOf" srcId="{39DA0017-8E6C-46E6-9925-6E1957D8C2DB}" destId="{A9A1773F-3F5D-4C0E-8609-8245E90C65B5}" srcOrd="0" destOrd="0" presId="urn:microsoft.com/office/officeart/2005/8/layout/orgChart1"/>
    <dgm:cxn modelId="{BAC494E9-FFCD-4284-B4B0-D6DC1969029A}" type="presParOf" srcId="{A9A1773F-3F5D-4C0E-8609-8245E90C65B5}" destId="{0FC7D6E6-CF14-4366-9FE7-622F474CA5D3}" srcOrd="0" destOrd="0" presId="urn:microsoft.com/office/officeart/2005/8/layout/orgChart1"/>
    <dgm:cxn modelId="{3D38E175-73A1-4A41-96EA-28C7F4185B8C}" type="presParOf" srcId="{0FC7D6E6-CF14-4366-9FE7-622F474CA5D3}" destId="{2A632C58-8D07-41BB-80B3-EBDF2BA990FB}" srcOrd="0" destOrd="0" presId="urn:microsoft.com/office/officeart/2005/8/layout/orgChart1"/>
    <dgm:cxn modelId="{46E40583-70C0-46DB-9E73-84FC2F718E6B}" type="presParOf" srcId="{0FC7D6E6-CF14-4366-9FE7-622F474CA5D3}" destId="{DBE213C4-4FA6-4C3E-B9DE-FF6E5D5F740C}" srcOrd="1" destOrd="0" presId="urn:microsoft.com/office/officeart/2005/8/layout/orgChart1"/>
    <dgm:cxn modelId="{38C8AD51-6F5E-4298-A98B-C286F5E8D15D}" type="presParOf" srcId="{A9A1773F-3F5D-4C0E-8609-8245E90C65B5}" destId="{5D73AA5D-2740-4CAC-82FB-5643057E78B3}" srcOrd="1" destOrd="0" presId="urn:microsoft.com/office/officeart/2005/8/layout/orgChart1"/>
    <dgm:cxn modelId="{B208A9B3-27B3-46D9-846C-4A92939E02D3}" type="presParOf" srcId="{5D73AA5D-2740-4CAC-82FB-5643057E78B3}" destId="{BDE60F11-03B2-4E8C-AE87-3FA6F4A2BE40}" srcOrd="0" destOrd="0" presId="urn:microsoft.com/office/officeart/2005/8/layout/orgChart1"/>
    <dgm:cxn modelId="{450CA82A-DD51-4E59-BA57-B7BCCA83EB3C}" type="presParOf" srcId="{5D73AA5D-2740-4CAC-82FB-5643057E78B3}" destId="{2125C8EC-6DE9-4899-881A-612095599DCF}" srcOrd="1" destOrd="0" presId="urn:microsoft.com/office/officeart/2005/8/layout/orgChart1"/>
    <dgm:cxn modelId="{DAC1F04D-6336-480B-8E54-5E30DEEFEA22}" type="presParOf" srcId="{2125C8EC-6DE9-4899-881A-612095599DCF}" destId="{4491E1FC-5B8C-4A0D-B069-7F3805828791}" srcOrd="0" destOrd="0" presId="urn:microsoft.com/office/officeart/2005/8/layout/orgChart1"/>
    <dgm:cxn modelId="{70AAC867-638C-4E5D-92A6-1200527A5D83}" type="presParOf" srcId="{4491E1FC-5B8C-4A0D-B069-7F3805828791}" destId="{DB36C967-AF10-421F-846F-0231F7E2265F}" srcOrd="0" destOrd="0" presId="urn:microsoft.com/office/officeart/2005/8/layout/orgChart1"/>
    <dgm:cxn modelId="{CBE65ECE-512E-4823-99ED-4E130399F9DD}" type="presParOf" srcId="{4491E1FC-5B8C-4A0D-B069-7F3805828791}" destId="{72448F9C-4E75-45DA-9267-7ACA2B551188}" srcOrd="1" destOrd="0" presId="urn:microsoft.com/office/officeart/2005/8/layout/orgChart1"/>
    <dgm:cxn modelId="{02535147-5E8A-46A8-AECD-D503E05A8362}" type="presParOf" srcId="{2125C8EC-6DE9-4899-881A-612095599DCF}" destId="{90B23670-EFEC-4B5C-B615-8A066260827D}" srcOrd="1" destOrd="0" presId="urn:microsoft.com/office/officeart/2005/8/layout/orgChart1"/>
    <dgm:cxn modelId="{0ED315F2-7537-4465-9E1D-BC27717E15A1}" type="presParOf" srcId="{2125C8EC-6DE9-4899-881A-612095599DCF}" destId="{F0587FB0-8DD9-4107-B402-DF0A1C5BE689}" srcOrd="2" destOrd="0" presId="urn:microsoft.com/office/officeart/2005/8/layout/orgChart1"/>
    <dgm:cxn modelId="{53A67553-E854-4885-AD8F-79299ED8B0FB}" type="presParOf" srcId="{5D73AA5D-2740-4CAC-82FB-5643057E78B3}" destId="{8506910A-F9CC-4483-934D-518C9A2BA907}" srcOrd="2" destOrd="0" presId="urn:microsoft.com/office/officeart/2005/8/layout/orgChart1"/>
    <dgm:cxn modelId="{ABC9357F-E460-45C4-9B2A-A4A61FE94621}" type="presParOf" srcId="{5D73AA5D-2740-4CAC-82FB-5643057E78B3}" destId="{F08391B1-4995-4776-921B-C44D967E60CA}" srcOrd="3" destOrd="0" presId="urn:microsoft.com/office/officeart/2005/8/layout/orgChart1"/>
    <dgm:cxn modelId="{419CFC53-0547-42B2-BB32-B94D1257F04F}" type="presParOf" srcId="{F08391B1-4995-4776-921B-C44D967E60CA}" destId="{73A28892-889E-40BF-9645-C4697C7CA15E}" srcOrd="0" destOrd="0" presId="urn:microsoft.com/office/officeart/2005/8/layout/orgChart1"/>
    <dgm:cxn modelId="{9B7FB062-B147-4D2E-8E6B-893E8E736479}" type="presParOf" srcId="{73A28892-889E-40BF-9645-C4697C7CA15E}" destId="{5B9D596B-600C-43E5-9CCB-683F44D91F26}" srcOrd="0" destOrd="0" presId="urn:microsoft.com/office/officeart/2005/8/layout/orgChart1"/>
    <dgm:cxn modelId="{A856BC3A-4AF4-4636-9E3D-DDC90464F007}" type="presParOf" srcId="{73A28892-889E-40BF-9645-C4697C7CA15E}" destId="{5036E79E-68E3-4435-9964-A7D7F9E8AAF4}" srcOrd="1" destOrd="0" presId="urn:microsoft.com/office/officeart/2005/8/layout/orgChart1"/>
    <dgm:cxn modelId="{CF5E1A8B-53D1-428E-A693-F24A0D54A490}" type="presParOf" srcId="{F08391B1-4995-4776-921B-C44D967E60CA}" destId="{8D8B614B-B7C3-461D-9349-3F1CF361E19C}" srcOrd="1" destOrd="0" presId="urn:microsoft.com/office/officeart/2005/8/layout/orgChart1"/>
    <dgm:cxn modelId="{3607118D-099F-463D-8A3A-9A06F6CA0ACE}" type="presParOf" srcId="{F08391B1-4995-4776-921B-C44D967E60CA}" destId="{BDC289E6-F95F-4115-9E89-ECD3E6422AC0}" srcOrd="2" destOrd="0" presId="urn:microsoft.com/office/officeart/2005/8/layout/orgChart1"/>
    <dgm:cxn modelId="{714865B0-14BA-4CC8-98A1-BC3A780B0459}" type="presParOf" srcId="{A9A1773F-3F5D-4C0E-8609-8245E90C65B5}" destId="{E9611FF9-6740-43D9-9C7A-170F19732BFC}" srcOrd="2" destOrd="0" presId="urn:microsoft.com/office/officeart/2005/8/layout/orgChart1"/>
    <dgm:cxn modelId="{CB6A1075-3AE5-4974-AE7C-83544A78AFC7}" type="presParOf" srcId="{E9611FF9-6740-43D9-9C7A-170F19732BFC}" destId="{EC701123-9DD0-45A3-8553-2F07491D0043}" srcOrd="0" destOrd="0" presId="urn:microsoft.com/office/officeart/2005/8/layout/orgChart1"/>
    <dgm:cxn modelId="{727F6B8F-C640-4847-8803-B25D7AEF7CB3}" type="presParOf" srcId="{E9611FF9-6740-43D9-9C7A-170F19732BFC}" destId="{FBA11720-E834-41B7-A38E-4C6B1062A5C5}" srcOrd="1" destOrd="0" presId="urn:microsoft.com/office/officeart/2005/8/layout/orgChart1"/>
    <dgm:cxn modelId="{AB38FA39-C754-46AD-9057-4AFA1FBF7604}" type="presParOf" srcId="{FBA11720-E834-41B7-A38E-4C6B1062A5C5}" destId="{EDB08634-2BB5-4618-97E5-DFBB96449C78}" srcOrd="0" destOrd="0" presId="urn:microsoft.com/office/officeart/2005/8/layout/orgChart1"/>
    <dgm:cxn modelId="{B8381AC6-2021-4271-AEF7-5AB4264F97A7}" type="presParOf" srcId="{EDB08634-2BB5-4618-97E5-DFBB96449C78}" destId="{57C7340C-24B5-4B86-B5DE-211A63C1C4C4}" srcOrd="0" destOrd="0" presId="urn:microsoft.com/office/officeart/2005/8/layout/orgChart1"/>
    <dgm:cxn modelId="{CB14820D-D15C-4E05-B968-3E86577719F1}" type="presParOf" srcId="{EDB08634-2BB5-4618-97E5-DFBB96449C78}" destId="{95CCB350-BABF-416C-993C-3DFA474B5682}" srcOrd="1" destOrd="0" presId="urn:microsoft.com/office/officeart/2005/8/layout/orgChart1"/>
    <dgm:cxn modelId="{2983D36B-265F-4C10-BFF7-DCA13086D7D8}" type="presParOf" srcId="{FBA11720-E834-41B7-A38E-4C6B1062A5C5}" destId="{ACAC62D0-2A6B-401D-8960-BA02D30EB3BF}" srcOrd="1" destOrd="0" presId="urn:microsoft.com/office/officeart/2005/8/layout/orgChart1"/>
    <dgm:cxn modelId="{2752C00C-8EED-497D-947D-51DAA4A4991C}" type="presParOf" srcId="{FBA11720-E834-41B7-A38E-4C6B1062A5C5}" destId="{9016C1A6-EE9C-4B00-948E-AB351E15BB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E6AB7-ACDF-478E-AEB4-05093B7FC16F}">
      <dsp:nvSpPr>
        <dsp:cNvPr id="0" name=""/>
        <dsp:cNvSpPr/>
      </dsp:nvSpPr>
      <dsp:spPr>
        <a:xfrm>
          <a:off x="4155286" y="920167"/>
          <a:ext cx="1834699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83469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0C7FB-6B26-4A3B-9472-B26632D4A1F5}">
      <dsp:nvSpPr>
        <dsp:cNvPr id="0" name=""/>
        <dsp:cNvSpPr/>
      </dsp:nvSpPr>
      <dsp:spPr>
        <a:xfrm>
          <a:off x="4155286" y="1306934"/>
          <a:ext cx="2767442" cy="52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22"/>
              </a:lnTo>
              <a:lnTo>
                <a:pt x="2767442" y="359422"/>
              </a:lnTo>
              <a:lnTo>
                <a:pt x="2767442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3211930" y="1306934"/>
          <a:ext cx="943355" cy="522576"/>
        </a:xfrm>
        <a:custGeom>
          <a:avLst/>
          <a:gdLst/>
          <a:ahLst/>
          <a:cxnLst/>
          <a:rect l="0" t="0" r="0" b="0"/>
          <a:pathLst>
            <a:path>
              <a:moveTo>
                <a:pt x="943355" y="0"/>
              </a:moveTo>
              <a:lnTo>
                <a:pt x="943355" y="360134"/>
              </a:lnTo>
              <a:lnTo>
                <a:pt x="0" y="360134"/>
              </a:lnTo>
              <a:lnTo>
                <a:pt x="0" y="5225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4155286" y="1306934"/>
          <a:ext cx="915616" cy="522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4"/>
              </a:lnTo>
              <a:lnTo>
                <a:pt x="915616" y="360134"/>
              </a:lnTo>
              <a:lnTo>
                <a:pt x="915616" y="5225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1306870" y="1306934"/>
          <a:ext cx="2848415" cy="521864"/>
        </a:xfrm>
        <a:custGeom>
          <a:avLst/>
          <a:gdLst/>
          <a:ahLst/>
          <a:cxnLst/>
          <a:rect l="0" t="0" r="0" b="0"/>
          <a:pathLst>
            <a:path>
              <a:moveTo>
                <a:pt x="2848415" y="0"/>
              </a:moveTo>
              <a:lnTo>
                <a:pt x="2848415" y="359422"/>
              </a:lnTo>
              <a:lnTo>
                <a:pt x="0" y="359422"/>
              </a:lnTo>
              <a:lnTo>
                <a:pt x="0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381752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4,748 UGC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Blizzard Watches **</a:t>
          </a:r>
        </a:p>
      </dsp:txBody>
      <dsp:txXfrm>
        <a:off x="3381752" y="533400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533336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Blizzard Warning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78.2%</a:t>
          </a:r>
        </a:p>
      </dsp:txBody>
      <dsp:txXfrm>
        <a:off x="533336" y="1828799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4297369" y="1829511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Winter Storm Warning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12.6%</a:t>
          </a:r>
        </a:p>
      </dsp:txBody>
      <dsp:txXfrm>
        <a:off x="4297369" y="1829511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2438396" y="1829511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Wind Chill Warning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10.0%</a:t>
          </a:r>
        </a:p>
      </dsp:txBody>
      <dsp:txXfrm>
        <a:off x="2438396" y="1829511"/>
        <a:ext cx="1547068" cy="773534"/>
      </dsp:txXfrm>
    </dsp:sp>
    <dsp:sp modelId="{19096CDB-D7CB-4798-9580-A8B5ABCC0AB2}">
      <dsp:nvSpPr>
        <dsp:cNvPr id="0" name=""/>
        <dsp:cNvSpPr/>
      </dsp:nvSpPr>
      <dsp:spPr>
        <a:xfrm>
          <a:off x="6149194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Wind Chill Advisory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5.1%</a:t>
          </a:r>
        </a:p>
      </dsp:txBody>
      <dsp:txXfrm>
        <a:off x="6149194" y="1828799"/>
        <a:ext cx="1547068" cy="773534"/>
      </dsp:txXfrm>
    </dsp:sp>
    <dsp:sp modelId="{A56D1D31-0E93-479D-8CB1-DCCABC018CC5}">
      <dsp:nvSpPr>
        <dsp:cNvPr id="0" name=""/>
        <dsp:cNvSpPr/>
      </dsp:nvSpPr>
      <dsp:spPr>
        <a:xfrm>
          <a:off x="5989986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 WWA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2.4%</a:t>
          </a:r>
        </a:p>
      </dsp:txBody>
      <dsp:txXfrm>
        <a:off x="5989986" y="533400"/>
        <a:ext cx="1547068" cy="773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1123-9DD0-45A3-8553-2F07491D0043}">
      <dsp:nvSpPr>
        <dsp:cNvPr id="0" name=""/>
        <dsp:cNvSpPr/>
      </dsp:nvSpPr>
      <dsp:spPr>
        <a:xfrm>
          <a:off x="4176311" y="767765"/>
          <a:ext cx="1691084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69108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0C7FB-6B26-4A3B-9472-B26632D4A1F5}">
      <dsp:nvSpPr>
        <dsp:cNvPr id="0" name=""/>
        <dsp:cNvSpPr/>
      </dsp:nvSpPr>
      <dsp:spPr>
        <a:xfrm>
          <a:off x="4176311" y="1154532"/>
          <a:ext cx="2746417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2746417" y="435623"/>
              </a:lnTo>
              <a:lnTo>
                <a:pt x="2746417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4176311" y="1154532"/>
          <a:ext cx="874464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874464" y="435623"/>
              </a:lnTo>
              <a:lnTo>
                <a:pt x="874464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3178823" y="1154532"/>
          <a:ext cx="997487" cy="598065"/>
        </a:xfrm>
        <a:custGeom>
          <a:avLst/>
          <a:gdLst/>
          <a:ahLst/>
          <a:cxnLst/>
          <a:rect l="0" t="0" r="0" b="0"/>
          <a:pathLst>
            <a:path>
              <a:moveTo>
                <a:pt x="997487" y="0"/>
              </a:moveTo>
              <a:lnTo>
                <a:pt x="997487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1306870" y="1154532"/>
          <a:ext cx="2869440" cy="598065"/>
        </a:xfrm>
        <a:custGeom>
          <a:avLst/>
          <a:gdLst/>
          <a:ahLst/>
          <a:cxnLst/>
          <a:rect l="0" t="0" r="0" b="0"/>
          <a:pathLst>
            <a:path>
              <a:moveTo>
                <a:pt x="2869440" y="0"/>
              </a:moveTo>
              <a:lnTo>
                <a:pt x="2869440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402777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96,559UGC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Winter Storm Watches</a:t>
          </a:r>
        </a:p>
      </dsp:txBody>
      <dsp:txXfrm>
        <a:off x="3402777" y="380998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533336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Winter Storm Warning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63.8%</a:t>
          </a:r>
        </a:p>
      </dsp:txBody>
      <dsp:txXfrm>
        <a:off x="533336" y="1752598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2405289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Winter Weather </a:t>
          </a:r>
          <a:r>
            <a:rPr lang="en-US" sz="1500" kern="1200" dirty="0" err="1"/>
            <a:t>Advsiory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35.4%</a:t>
          </a:r>
        </a:p>
      </dsp:txBody>
      <dsp:txXfrm>
        <a:off x="2405289" y="1752598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4277242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Blizzard Warning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5.9% (</a:t>
          </a:r>
          <a:r>
            <a:rPr lang="en-US" sz="1500" kern="1200" dirty="0">
              <a:solidFill>
                <a:srgbClr val="FFFF00"/>
              </a:solidFill>
            </a:rPr>
            <a:t>5,671</a:t>
          </a:r>
          <a:r>
            <a:rPr lang="en-US" sz="1500" kern="1200" dirty="0"/>
            <a:t>!!)</a:t>
          </a:r>
        </a:p>
      </dsp:txBody>
      <dsp:txXfrm>
        <a:off x="4277242" y="1752598"/>
        <a:ext cx="1547068" cy="773534"/>
      </dsp:txXfrm>
    </dsp:sp>
    <dsp:sp modelId="{19096CDB-D7CB-4798-9580-A8B5ABCC0AB2}">
      <dsp:nvSpPr>
        <dsp:cNvPr id="0" name=""/>
        <dsp:cNvSpPr/>
      </dsp:nvSpPr>
      <dsp:spPr>
        <a:xfrm>
          <a:off x="6149194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strike="sngStrike" kern="1200" dirty="0"/>
            <a:t>Snow Advisory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4.0%</a:t>
          </a:r>
        </a:p>
      </dsp:txBody>
      <dsp:txXfrm>
        <a:off x="6149194" y="1752598"/>
        <a:ext cx="1547068" cy="773534"/>
      </dsp:txXfrm>
    </dsp:sp>
    <dsp:sp modelId="{57C7340C-24B5-4B86-B5DE-211A63C1C4C4}">
      <dsp:nvSpPr>
        <dsp:cNvPr id="0" name=""/>
        <dsp:cNvSpPr/>
      </dsp:nvSpPr>
      <dsp:spPr>
        <a:xfrm>
          <a:off x="5867396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 WWA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3.3%</a:t>
          </a:r>
        </a:p>
      </dsp:txBody>
      <dsp:txXfrm>
        <a:off x="5867396" y="380998"/>
        <a:ext cx="1547068" cy="773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E6AB7-ACDF-478E-AEB4-05093B7FC16F}">
      <dsp:nvSpPr>
        <dsp:cNvPr id="0" name=""/>
        <dsp:cNvSpPr/>
      </dsp:nvSpPr>
      <dsp:spPr>
        <a:xfrm>
          <a:off x="4155286" y="920167"/>
          <a:ext cx="1834699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83469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4155286" y="1306934"/>
          <a:ext cx="885449" cy="52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22"/>
              </a:lnTo>
              <a:lnTo>
                <a:pt x="885449" y="359422"/>
              </a:lnTo>
              <a:lnTo>
                <a:pt x="885449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3178823" y="1306934"/>
          <a:ext cx="976463" cy="521864"/>
        </a:xfrm>
        <a:custGeom>
          <a:avLst/>
          <a:gdLst/>
          <a:ahLst/>
          <a:cxnLst/>
          <a:rect l="0" t="0" r="0" b="0"/>
          <a:pathLst>
            <a:path>
              <a:moveTo>
                <a:pt x="976463" y="0"/>
              </a:moveTo>
              <a:lnTo>
                <a:pt x="976463" y="359422"/>
              </a:lnTo>
              <a:lnTo>
                <a:pt x="0" y="359422"/>
              </a:lnTo>
              <a:lnTo>
                <a:pt x="0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381752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74,501 UGC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Tornado Warnings</a:t>
          </a:r>
        </a:p>
      </dsp:txBody>
      <dsp:txXfrm>
        <a:off x="3381752" y="533400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2405289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Tornado Watch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67.5%</a:t>
          </a:r>
        </a:p>
      </dsp:txBody>
      <dsp:txXfrm>
        <a:off x="2405289" y="1828799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4267201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SVR Watch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15.7%</a:t>
          </a:r>
        </a:p>
      </dsp:txBody>
      <dsp:txXfrm>
        <a:off x="4267201" y="1828799"/>
        <a:ext cx="1547068" cy="773534"/>
      </dsp:txXfrm>
    </dsp:sp>
    <dsp:sp modelId="{A56D1D31-0E93-479D-8CB1-DCCABC018CC5}">
      <dsp:nvSpPr>
        <dsp:cNvPr id="0" name=""/>
        <dsp:cNvSpPr/>
      </dsp:nvSpPr>
      <dsp:spPr>
        <a:xfrm>
          <a:off x="5989986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 Watch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16.8%</a:t>
          </a:r>
        </a:p>
      </dsp:txBody>
      <dsp:txXfrm>
        <a:off x="5989986" y="533400"/>
        <a:ext cx="1547068" cy="773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1123-9DD0-45A3-8553-2F07491D0043}">
      <dsp:nvSpPr>
        <dsp:cNvPr id="0" name=""/>
        <dsp:cNvSpPr/>
      </dsp:nvSpPr>
      <dsp:spPr>
        <a:xfrm>
          <a:off x="4176311" y="767765"/>
          <a:ext cx="1691084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69108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4176311" y="1154532"/>
          <a:ext cx="874464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874464" y="435623"/>
              </a:lnTo>
              <a:lnTo>
                <a:pt x="874464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3178823" y="1154532"/>
          <a:ext cx="997487" cy="598065"/>
        </a:xfrm>
        <a:custGeom>
          <a:avLst/>
          <a:gdLst/>
          <a:ahLst/>
          <a:cxnLst/>
          <a:rect l="0" t="0" r="0" b="0"/>
          <a:pathLst>
            <a:path>
              <a:moveTo>
                <a:pt x="997487" y="0"/>
              </a:moveTo>
              <a:lnTo>
                <a:pt x="997487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402777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604,204 UGC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SVR Warnings</a:t>
          </a:r>
        </a:p>
      </dsp:txBody>
      <dsp:txXfrm>
        <a:off x="3402777" y="380998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2405289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SVR Watch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36.3%</a:t>
          </a:r>
        </a:p>
      </dsp:txBody>
      <dsp:txXfrm>
        <a:off x="2405289" y="1752598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4277242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Tornado Watch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21.5%</a:t>
          </a:r>
        </a:p>
      </dsp:txBody>
      <dsp:txXfrm>
        <a:off x="4277242" y="1752598"/>
        <a:ext cx="1547068" cy="773534"/>
      </dsp:txXfrm>
    </dsp:sp>
    <dsp:sp modelId="{57C7340C-24B5-4B86-B5DE-211A63C1C4C4}">
      <dsp:nvSpPr>
        <dsp:cNvPr id="0" name=""/>
        <dsp:cNvSpPr/>
      </dsp:nvSpPr>
      <dsp:spPr>
        <a:xfrm>
          <a:off x="5867396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 Watch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42.2%</a:t>
          </a:r>
        </a:p>
      </dsp:txBody>
      <dsp:txXfrm>
        <a:off x="5867396" y="380998"/>
        <a:ext cx="1547068" cy="773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5C72A-5A8B-4DFE-A09E-DDC75DFE841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7F44C-D388-4ED0-9976-E17ACD34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6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we go!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08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Admiral Stockdale wondered why he was at the vice</a:t>
            </a:r>
            <a:r>
              <a:rPr lang="en-US" baseline="0" dirty="0"/>
              <a:t> president debate, so some wonder why I am here giving this talk.  If the women do not find you handsome, they should at least find you handy.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7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guy</a:t>
            </a:r>
            <a:r>
              <a:rPr lang="en-US" baseline="0" dirty="0"/>
              <a:t> interrupted the president, so surely you can interrupt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4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win awards, so I can complain about the people</a:t>
            </a:r>
            <a:r>
              <a:rPr lang="en-US" baseline="0" dirty="0"/>
              <a:t> that give me awards.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show upcoming, buckle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7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fifty minutes of your life will consist</a:t>
            </a:r>
            <a:r>
              <a:rPr lang="en-US" baseline="0" dirty="0"/>
              <a:t> of this tedium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6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4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7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2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27 Nov 2007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2007 Fall AS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EE3E72-AF53-47F2-B5E1-0D8B6B46A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BCDE-E511-4E7B-BDFE-655FE35864EF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4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5.png"/><Relationship Id="rId5" Type="http://schemas.openxmlformats.org/officeDocument/2006/relationships/tags" Target="../tags/tag10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14.xml"/><Relationship Id="rId7" Type="http://schemas.openxmlformats.org/officeDocument/2006/relationships/image" Target="../media/image15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image" Target="../media/image22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21.png"/><Relationship Id="rId5" Type="http://schemas.openxmlformats.org/officeDocument/2006/relationships/tags" Target="../tags/tag143.xml"/><Relationship Id="rId10" Type="http://schemas.openxmlformats.org/officeDocument/2006/relationships/image" Target="../media/image20.png"/><Relationship Id="rId4" Type="http://schemas.openxmlformats.org/officeDocument/2006/relationships/tags" Target="../tags/tag142.xml"/><Relationship Id="rId9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image" Target="../media/image25.jp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35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0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9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38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8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9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0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3.xml"/><Relationship Id="rId4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54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3025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IEM Dog and Pony Show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dirty="0"/>
              <a:t>Daryl Herzmann</a:t>
            </a:r>
          </a:p>
          <a:p>
            <a:r>
              <a:rPr lang="en-US" dirty="0"/>
              <a:t>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Iowa State University</a:t>
            </a:r>
          </a:p>
        </p:txBody>
      </p:sp>
      <p:pic>
        <p:nvPicPr>
          <p:cNvPr id="4" name="Picture 5" descr="c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457200"/>
            <a:ext cx="2146300" cy="2438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27088" cy="6545316"/>
          </a:xfrm>
        </p:spPr>
      </p:pic>
    </p:spTree>
    <p:extLst>
      <p:ext uri="{BB962C8B-B14F-4D97-AF65-F5344CB8AC3E}">
        <p14:creationId xmlns:p14="http://schemas.microsoft.com/office/powerpoint/2010/main" val="58229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54504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160080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266368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4008469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506566"/>
              </p:ext>
            </p:extLst>
          </p:nvPr>
        </p:nvGraphicFramePr>
        <p:xfrm>
          <a:off x="457200" y="4572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904750"/>
              </p:ext>
            </p:extLst>
          </p:nvPr>
        </p:nvGraphicFramePr>
        <p:xfrm>
          <a:off x="457200" y="32766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61289"/>
            <a:ext cx="5686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 Oct 2005 – 29 Mar 2018 NWS Watches before a Warning</a:t>
            </a:r>
          </a:p>
          <a:p>
            <a:r>
              <a:rPr lang="en-US" i="1" dirty="0">
                <a:solidFill>
                  <a:srgbClr val="FFFF00"/>
                </a:solidFill>
              </a:rPr>
              <a:t>(double accounting means totals can be over 100%)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1124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standard “Storm based” Warnings ranting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76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0" y="4863405"/>
            <a:ext cx="42002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/>
              <a:t>Garden Variety Tornado</a:t>
            </a:r>
          </a:p>
          <a:p>
            <a:r>
              <a:rPr lang="en-US" sz="2800" dirty="0"/>
              <a:t>We had better warn.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/>
              <a:t>Yippee, we can use our fine training and draw a polygon!</a:t>
            </a:r>
          </a:p>
        </p:txBody>
      </p:sp>
      <p:pic>
        <p:nvPicPr>
          <p:cNvPr id="5" name="Content Placeholder 3" descr="SBW-main2.jpg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876800" y="228600"/>
            <a:ext cx="3886200" cy="4615854"/>
          </a:xfr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/>
              <a:t>I draw my fancy pants polygon out for 30 minutes.</a:t>
            </a:r>
          </a:p>
          <a:p>
            <a:r>
              <a:rPr lang="en-US" sz="2800" dirty="0"/>
              <a:t>I’m done, right?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 and why am I here?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2363"/>
            <a:ext cx="4038600" cy="286163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2001 Meteor BS degree</a:t>
            </a:r>
          </a:p>
          <a:p>
            <a:r>
              <a:rPr lang="en-US" dirty="0"/>
              <a:t>Work for Iowa State University</a:t>
            </a:r>
          </a:p>
          <a:p>
            <a:r>
              <a:rPr lang="en-US" strike="sngStrike" dirty="0"/>
              <a:t>Contractor with NWS</a:t>
            </a:r>
          </a:p>
          <a:p>
            <a:r>
              <a:rPr lang="en-US" dirty="0"/>
              <a:t>Co-Creator of </a:t>
            </a:r>
            <a:r>
              <a:rPr lang="en-US" dirty="0" err="1"/>
              <a:t>NWSChat</a:t>
            </a:r>
            <a:endParaRPr lang="en-US" dirty="0"/>
          </a:p>
          <a:p>
            <a:r>
              <a:rPr lang="en-US" dirty="0"/>
              <a:t>I like free food </a:t>
            </a:r>
            <a:r>
              <a:rPr lang="en-US" sz="2000" dirty="0"/>
              <a:t>(note: remove this before talk if no free food is present)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0"/>
            <a:ext cx="18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AP Images</a:t>
            </a:r>
          </a:p>
        </p:txBody>
      </p:sp>
    </p:spTree>
    <p:extLst>
      <p:ext uri="{BB962C8B-B14F-4D97-AF65-F5344CB8AC3E}">
        <p14:creationId xmlns:p14="http://schemas.microsoft.com/office/powerpoint/2010/main" val="368409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/>
              <a:t>Gasp, I’m warning for 5 counties! </a:t>
            </a:r>
            <a:r>
              <a:rPr lang="en-US" sz="2800" dirty="0">
                <a:solidFill>
                  <a:srgbClr val="FF0000"/>
                </a:solidFill>
              </a:rPr>
              <a:t>Sirens will go off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 all 5!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>
            <p:custDataLst>
              <p:tags r:id="rId5"/>
            </p:custDataLst>
          </p:nvPr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>
            <p:custDataLst>
              <p:tags r:id="rId6"/>
            </p:custDataLst>
          </p:nvPr>
        </p:nvSpPr>
        <p:spPr>
          <a:xfrm>
            <a:off x="1752600" y="26670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>
            <p:custDataLst>
              <p:tags r:id="rId7"/>
            </p:custDataLst>
          </p:nvPr>
        </p:nvSpPr>
        <p:spPr>
          <a:xfrm>
            <a:off x="4495800" y="10668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>
            <p:custDataLst>
              <p:tags r:id="rId8"/>
            </p:custDataLst>
          </p:nvPr>
        </p:nvSpPr>
        <p:spPr>
          <a:xfrm>
            <a:off x="6019800" y="1371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>
            <p:custDataLst>
              <p:tags r:id="rId9"/>
            </p:custDataLst>
          </p:nvPr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>
            <p:custDataLst>
              <p:tags r:id="rId10"/>
            </p:custDataLst>
          </p:nvPr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257800" y="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daryl’s</a:t>
            </a:r>
            <a:r>
              <a:rPr lang="en-US" sz="2800" dirty="0">
                <a:solidFill>
                  <a:srgbClr val="FFFF00"/>
                </a:solidFill>
              </a:rPr>
              <a:t> here</a:t>
            </a:r>
            <a:endParaRPr lang="en-US" sz="2800" dirty="0"/>
          </a:p>
        </p:txBody>
      </p:sp>
      <p:sp>
        <p:nvSpPr>
          <p:cNvPr id="13" name="Freeform 12"/>
          <p:cNvSpPr/>
          <p:nvPr>
            <p:custDataLst>
              <p:tags r:id="rId12"/>
            </p:custDataLst>
          </p:nvPr>
        </p:nvSpPr>
        <p:spPr>
          <a:xfrm>
            <a:off x="590843" y="0"/>
            <a:ext cx="7498080" cy="4698609"/>
          </a:xfrm>
          <a:custGeom>
            <a:avLst/>
            <a:gdLst>
              <a:gd name="connsiteX0" fmla="*/ 211015 w 7498080"/>
              <a:gd name="connsiteY0" fmla="*/ 4557932 h 4698609"/>
              <a:gd name="connsiteX1" fmla="*/ 7061982 w 7498080"/>
              <a:gd name="connsiteY1" fmla="*/ 4698609 h 4698609"/>
              <a:gd name="connsiteX2" fmla="*/ 6935372 w 7498080"/>
              <a:gd name="connsiteY2" fmla="*/ 2194560 h 4698609"/>
              <a:gd name="connsiteX3" fmla="*/ 7498080 w 7498080"/>
              <a:gd name="connsiteY3" fmla="*/ 2250831 h 4698609"/>
              <a:gd name="connsiteX4" fmla="*/ 7455877 w 7498080"/>
              <a:gd name="connsiteY4" fmla="*/ 1955409 h 4698609"/>
              <a:gd name="connsiteX5" fmla="*/ 7484012 w 7498080"/>
              <a:gd name="connsiteY5" fmla="*/ 0 h 4698609"/>
              <a:gd name="connsiteX6" fmla="*/ 2897945 w 7498080"/>
              <a:gd name="connsiteY6" fmla="*/ 0 h 4698609"/>
              <a:gd name="connsiteX7" fmla="*/ 2897945 w 7498080"/>
              <a:gd name="connsiteY7" fmla="*/ 2208628 h 4698609"/>
              <a:gd name="connsiteX8" fmla="*/ 0 w 7498080"/>
              <a:gd name="connsiteY8" fmla="*/ 2208628 h 4698609"/>
              <a:gd name="connsiteX9" fmla="*/ 28135 w 7498080"/>
              <a:gd name="connsiteY9" fmla="*/ 3924886 h 4698609"/>
              <a:gd name="connsiteX10" fmla="*/ 253219 w 7498080"/>
              <a:gd name="connsiteY10" fmla="*/ 3924886 h 4698609"/>
              <a:gd name="connsiteX11" fmla="*/ 211015 w 7498080"/>
              <a:gd name="connsiteY11" fmla="*/ 4557932 h 469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98080" h="4698609">
                <a:moveTo>
                  <a:pt x="211015" y="4557932"/>
                </a:moveTo>
                <a:lnTo>
                  <a:pt x="7061982" y="4698609"/>
                </a:lnTo>
                <a:lnTo>
                  <a:pt x="6935372" y="2194560"/>
                </a:lnTo>
                <a:lnTo>
                  <a:pt x="7498080" y="2250831"/>
                </a:lnTo>
                <a:cubicBezTo>
                  <a:pt x="7453564" y="1983736"/>
                  <a:pt x="7455877" y="2083183"/>
                  <a:pt x="7455877" y="1955409"/>
                </a:cubicBezTo>
                <a:lnTo>
                  <a:pt x="7484012" y="0"/>
                </a:lnTo>
                <a:lnTo>
                  <a:pt x="2897945" y="0"/>
                </a:lnTo>
                <a:lnTo>
                  <a:pt x="2897945" y="2208628"/>
                </a:lnTo>
                <a:lnTo>
                  <a:pt x="0" y="2208628"/>
                </a:lnTo>
                <a:lnTo>
                  <a:pt x="28135" y="3924886"/>
                </a:lnTo>
                <a:lnTo>
                  <a:pt x="253219" y="3924886"/>
                </a:lnTo>
                <a:lnTo>
                  <a:pt x="211015" y="4557932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err="1"/>
              <a:t>WarnGen</a:t>
            </a:r>
            <a:r>
              <a:rPr lang="en-US" sz="2800" dirty="0"/>
              <a:t> clipping to the rescue!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>
            <p:custDataLst>
              <p:tags r:id="rId5"/>
            </p:custDataLst>
          </p:nvPr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>
            <p:custDataLst>
              <p:tags r:id="rId6"/>
            </p:custDataLst>
          </p:nvPr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>
            <p:custDataLst>
              <p:tags r:id="rId7"/>
            </p:custDataLst>
          </p:nvPr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5257800" y="0"/>
            <a:ext cx="312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daryl’s</a:t>
            </a:r>
            <a:r>
              <a:rPr lang="en-US" sz="2800" dirty="0">
                <a:solidFill>
                  <a:srgbClr val="FFFF00"/>
                </a:solidFill>
              </a:rPr>
              <a:t> stays asleep</a:t>
            </a:r>
            <a:endParaRPr lang="en-US" sz="2800" dirty="0"/>
          </a:p>
        </p:txBody>
      </p:sp>
      <p:sp>
        <p:nvSpPr>
          <p:cNvPr id="14" name="Freeform 13"/>
          <p:cNvSpPr/>
          <p:nvPr>
            <p:custDataLst>
              <p:tags r:id="rId9"/>
            </p:custDataLst>
          </p:nvPr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/>
              <a:t>Whoa, what happened?</a:t>
            </a:r>
          </a:p>
        </p:txBody>
      </p:sp>
      <p:sp>
        <p:nvSpPr>
          <p:cNvPr id="14" name="Freeform 13"/>
          <p:cNvSpPr/>
          <p:nvPr>
            <p:custDataLst>
              <p:tags r:id="rId4"/>
            </p:custDataLst>
          </p:nvPr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3" name="Content Placeholder 3" descr="SBW-main2.jpg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400800" y="228600"/>
            <a:ext cx="2502031" cy="2971800"/>
          </a:xfrm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Darn it </a:t>
            </a:r>
            <a:r>
              <a:rPr lang="en-US" dirty="0" err="1"/>
              <a:t>daryl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 came here for stats (or free food), </a:t>
            </a:r>
            <a:br>
              <a:rPr lang="en-US" dirty="0"/>
            </a:br>
            <a:r>
              <a:rPr lang="en-US" dirty="0"/>
              <a:t>not altruistic hyperbole.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933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7918"/>
            <a:ext cx="7640108" cy="5730081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NWS </a:t>
            </a:r>
            <a:r>
              <a:rPr lang="en-US" b="1" dirty="0">
                <a:solidFill>
                  <a:srgbClr val="FFFF00"/>
                </a:solidFill>
              </a:rPr>
              <a:t>County</a:t>
            </a:r>
            <a:r>
              <a:rPr lang="en-US" dirty="0"/>
              <a:t> SVR/TOR Warnings</a:t>
            </a:r>
          </a:p>
        </p:txBody>
      </p:sp>
      <p:sp>
        <p:nvSpPr>
          <p:cNvPr id="7" name="Right Arrow 6"/>
          <p:cNvSpPr/>
          <p:nvPr>
            <p:custDataLst>
              <p:tags r:id="rId3"/>
            </p:custDataLst>
          </p:nvPr>
        </p:nvSpPr>
        <p:spPr>
          <a:xfrm rot="3600000">
            <a:off x="3053289" y="3644044"/>
            <a:ext cx="884958" cy="52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>
          <a:xfrm rot="2085150">
            <a:off x="4969024" y="2093825"/>
            <a:ext cx="755852" cy="560099"/>
          </a:xfrm>
          <a:prstGeom prst="rightArrow">
            <a:avLst>
              <a:gd name="adj1" fmla="val 341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614469" y="31242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NEXRAD</a:t>
            </a: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429000" y="1764268"/>
            <a:ext cx="230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Storm Based Warnings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7918"/>
            <a:ext cx="7640108" cy="5730081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NWS </a:t>
            </a:r>
            <a:r>
              <a:rPr lang="en-US" b="1" dirty="0">
                <a:solidFill>
                  <a:srgbClr val="FFFF00"/>
                </a:solidFill>
              </a:rPr>
              <a:t>SBW</a:t>
            </a:r>
            <a:r>
              <a:rPr lang="en-US" dirty="0"/>
              <a:t> SVR/TOR Warnings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02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1 Oct 2007, warnings changed</a:t>
            </a:r>
          </a:p>
        </p:txBody>
      </p:sp>
      <p:pic>
        <p:nvPicPr>
          <p:cNvPr id="4" name="Content Placeholder 3" descr="SBW-main2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24400" y="2281334"/>
            <a:ext cx="3352800" cy="3982305"/>
          </a:xfrm>
        </p:spPr>
      </p:pic>
      <p:pic>
        <p:nvPicPr>
          <p:cNvPr id="5" name="Picture 4" descr="SBW-main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980977" y="2279622"/>
            <a:ext cx="3133823" cy="4044978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371600" y="121920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http://www.nws.noaa.gov/sbwarnings/</a:t>
            </a:r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43000" y="1600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“Storm-Based Warnings show the specific meteorological or hydrological threat area and </a:t>
            </a:r>
            <a:r>
              <a:rPr lang="en-US" dirty="0">
                <a:solidFill>
                  <a:srgbClr val="FFFF00"/>
                </a:solidFill>
              </a:rPr>
              <a:t>are not restricted to geopolitical boundaries</a:t>
            </a:r>
            <a:r>
              <a:rPr lang="en-US" dirty="0"/>
              <a:t>.”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what actually changed?</a:t>
            </a:r>
            <a:br>
              <a:rPr lang="en-US" dirty="0"/>
            </a:br>
            <a:r>
              <a:rPr lang="en-US" dirty="0"/>
              <a:t>NWS: Ignore the red, use the yellow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85800" y="1295401"/>
            <a:ext cx="7924800" cy="49529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291 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WUUS53 KDMX 182302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SVRDMX</a:t>
            </a:r>
          </a:p>
          <a:p>
            <a:r>
              <a:rPr lang="en-US" sz="900" dirty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IAC007-117-125-135-181</a:t>
            </a:r>
            <a:r>
              <a:rPr lang="en-US" sz="900" dirty="0">
                <a:latin typeface="Miriam Fixed" pitchFamily="49" charset="-79"/>
                <a:cs typeface="Miriam Fixed" pitchFamily="49" charset="-79"/>
              </a:rPr>
              <a:t>-182345-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/O.NEW.KDMX.SV.W.0171.100618T2302Z-100618T2345Z/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BULLETIN - IMMEDIATE BROADCAST REQUESTED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SEVERE THUNDERSTORM WARNING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NATIONAL WEATHER SERVICE DES MOINES IA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602 PM CDT FRI JUN 18 2010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THE NATIONAL WEATHER SERVICE IN DES MOINES HAS ISSUED A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*</a:t>
            </a:r>
            <a:r>
              <a:rPr lang="en-US" sz="900" dirty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SEVERE THUNDERSTORM WARNING FOR...</a:t>
            </a:r>
          </a:p>
          <a:p>
            <a:r>
              <a:rPr lang="en-US" sz="900" dirty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NORTHWESTERN APPANOOSE COUNTY IN SOUTH CENTRAL IOWA...</a:t>
            </a:r>
          </a:p>
          <a:p>
            <a:r>
              <a:rPr lang="en-US" sz="900" dirty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NORTHEASTERN LUCAS COUNTY IN SOUTH CENTRAL IOWA...</a:t>
            </a:r>
          </a:p>
          <a:p>
            <a:r>
              <a:rPr lang="en-US" sz="900" dirty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SOUTHWESTERN MARION COUNTY IN SOUTH CENTRAL IOWA...</a:t>
            </a:r>
          </a:p>
          <a:p>
            <a:r>
              <a:rPr lang="en-US" sz="900" dirty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MONROE COUNTY IN SOUTH CENTRAL IOWA...</a:t>
            </a:r>
          </a:p>
          <a:p>
            <a:r>
              <a:rPr lang="en-US" sz="900" dirty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SOUTHEASTERN WARREN COUNTY IN SOUTH CENTRAL IOWA...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* UNTIL 645 PM CDT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* AT 600 PM CDT...NATIONAL WEATHER SERVICE DOPPLER RADAR INDICATED A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  SEVERE THUNDERSTORM CAPABLE OF PRODUCING GOLF BALL SIZE HAIL...AND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  DAMAGING WINDS IN EXCESS OF 60 MPH.  THIS STORM WAS LOCATED 10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  MILES NORTHEAST OF CHARITON...OR 36 MILES SOUTHEAST OF DES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  MOINES...AND MOVING SOUTHEAST AT 30 MPH.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* LOCATIONS IMPACTED INCLUDE...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  ALBIA...RUSSELL...MELROSE AND LOVILIA.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PRECAUTIONARY/PREPAREDNESS ACTIONS...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MOVE TO AN INTERIOR ROOM AND STAY AWAY FROM WINDOWS. IF YOU ARE IN A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MOBILE HOME...GET OUT NOW...AND SEEK SHELTER IN A REINFORCED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BUILDING.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A TORNADO WATCH REMAINS IN EFFECT FOR THE WARNED AREA. SEVERE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THUNDERSTORMS CAN PRODUCE TORNADOES WITH LITTLE OR NO WARNING. IF A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TORNADO IS SPOTTED...IMMEDIATELY MOVE TO THE BASEMENT OR SMALL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INTERIOR ROOM OF A REINFORCED BUILDING.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TORRENTIAL RAINFALL IS ALSO OCCURRING WITH THIS STORM...AND MAY LEAD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TO FLASH FLOODING. DO NOT DRIVE YOUR VEHICLE THROUGH FLOODED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ROADWAYS. TURN AROND DON'T DROWN.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&amp;&amp;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LAT...LON 4089 9310 4090 9310 4090 9313 4112 9357</a:t>
            </a:r>
          </a:p>
          <a:p>
            <a:r>
              <a:rPr lang="en-US" sz="900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4116 9357 4116 9358 4135 9335 4105 9272</a:t>
            </a:r>
          </a:p>
          <a:p>
            <a:r>
              <a:rPr lang="en-US" sz="900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4084 9301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TIME...MOT...LOC 2302Z 300DEG 28KT 4114 9321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WIND...HAIL 60MPH 1.75IN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$$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SMALL</a:t>
            </a:r>
          </a:p>
        </p:txBody>
      </p:sp>
      <p:sp>
        <p:nvSpPr>
          <p:cNvPr id="3" name="Left Arrow 2"/>
          <p:cNvSpPr/>
          <p:nvPr>
            <p:custDataLst>
              <p:tags r:id="rId4"/>
            </p:custDataLst>
          </p:nvPr>
        </p:nvSpPr>
        <p:spPr>
          <a:xfrm>
            <a:off x="8077200" y="4267200"/>
            <a:ext cx="800100" cy="1066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>
            <p:custDataLst>
              <p:tags r:id="rId5"/>
            </p:custDataLst>
          </p:nvPr>
        </p:nvSpPr>
        <p:spPr>
          <a:xfrm flipH="1">
            <a:off x="152400" y="3002280"/>
            <a:ext cx="533400" cy="1066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Left Arrow 6"/>
          <p:cNvSpPr/>
          <p:nvPr>
            <p:custDataLst>
              <p:tags r:id="rId6"/>
            </p:custDataLst>
          </p:nvPr>
        </p:nvSpPr>
        <p:spPr>
          <a:xfrm flipH="1">
            <a:off x="152400" y="1295400"/>
            <a:ext cx="533400" cy="1066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785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These aren’t the polygons you’re looking for</a:t>
            </a:r>
          </a:p>
        </p:txBody>
      </p:sp>
      <p:pic>
        <p:nvPicPr>
          <p:cNvPr id="3" name="Picture 2" descr="jedimind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85800" y="2057400"/>
            <a:ext cx="3503449" cy="3048000"/>
          </a:xfrm>
          <a:prstGeom prst="rect">
            <a:avLst/>
          </a:prstGeom>
        </p:spPr>
      </p:pic>
      <p:pic>
        <p:nvPicPr>
          <p:cNvPr id="4" name="Picture 3" descr="lox-to-1-2009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91000" y="1524000"/>
            <a:ext cx="2090497" cy="2133600"/>
          </a:xfrm>
          <a:prstGeom prst="rect">
            <a:avLst/>
          </a:prstGeom>
        </p:spPr>
      </p:pic>
      <p:pic>
        <p:nvPicPr>
          <p:cNvPr id="5" name="Picture 4" descr="oun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310532" y="1384494"/>
            <a:ext cx="2324766" cy="2273105"/>
          </a:xfrm>
          <a:prstGeom prst="rect">
            <a:avLst/>
          </a:prstGeom>
        </p:spPr>
      </p:pic>
      <p:pic>
        <p:nvPicPr>
          <p:cNvPr id="7" name="Picture 6" descr="bis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267200" y="3810000"/>
            <a:ext cx="4642338" cy="2438400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19200" y="5410200"/>
            <a:ext cx="281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(Maryland == 26,000 sq km)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Oh </a:t>
            </a:r>
            <a:r>
              <a:rPr lang="en-US" dirty="0" err="1"/>
              <a:t>daryl</a:t>
            </a:r>
            <a:r>
              <a:rPr lang="en-US" dirty="0"/>
              <a:t>, you and your </a:t>
            </a:r>
            <a:br>
              <a:rPr lang="en-US" dirty="0"/>
            </a:br>
            <a:r>
              <a:rPr lang="en-US" dirty="0"/>
              <a:t>1% type academic friends always</a:t>
            </a:r>
            <a:br>
              <a:rPr lang="en-US" dirty="0"/>
            </a:br>
            <a:r>
              <a:rPr lang="en-US" dirty="0"/>
              <a:t>focused on the outliers….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 another altruism: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If less than 50% of warnings are “storm based”, can the program still keep its name?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80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See something you don’t like?  </a:t>
            </a:r>
            <a:br>
              <a:rPr lang="en-US" dirty="0"/>
            </a:br>
            <a:r>
              <a:rPr lang="en-US" dirty="0"/>
              <a:t>Yell at me!</a:t>
            </a:r>
          </a:p>
        </p:txBody>
      </p:sp>
      <p:pic>
        <p:nvPicPr>
          <p:cNvPr id="4" name="Content Placeholder 3" descr="090909_wilson_getty_350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196306"/>
            <a:ext cx="5943600" cy="3333750"/>
          </a:xfrm>
        </p:spPr>
      </p:pic>
      <p:sp>
        <p:nvSpPr>
          <p:cNvPr id="5" name="TextBox 4"/>
          <p:cNvSpPr txBox="1"/>
          <p:nvPr/>
        </p:nvSpPr>
        <p:spPr>
          <a:xfrm>
            <a:off x="5638800" y="5562600"/>
            <a:ext cx="18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AP Images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74638"/>
            <a:ext cx="8305800" cy="2011362"/>
          </a:xfrm>
        </p:spPr>
        <p:txBody>
          <a:bodyPr>
            <a:normAutofit fontScale="90000"/>
          </a:bodyPr>
          <a:lstStyle/>
          <a:p>
            <a:r>
              <a:rPr lang="en-US" dirty="0"/>
              <a:t>Quiz Question #1</a:t>
            </a:r>
            <a:br>
              <a:rPr lang="en-US" dirty="0"/>
            </a:br>
            <a:r>
              <a:rPr lang="en-US" dirty="0"/>
              <a:t>How do you cancel a portion of the warning?</a:t>
            </a: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381000" y="2291861"/>
            <a:ext cx="8382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Answer: Cancel one of the counties in the warning!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dirty="0"/>
              <a:t>IAC181-182341-</a:t>
            </a:r>
          </a:p>
          <a:p>
            <a:r>
              <a:rPr lang="en-US" dirty="0"/>
              <a:t>/O.CAN.KDMX.SV.W.0171.000000T0000Z-100618T2345Z/</a:t>
            </a:r>
          </a:p>
          <a:p>
            <a:endParaRPr lang="en-US" dirty="0"/>
          </a:p>
          <a:p>
            <a:r>
              <a:rPr lang="en-US" dirty="0"/>
              <a:t>...THE SEVERE THUNDERSTORM WARNING FOR SOUTHEASTERN WARREN COUNTY IS</a:t>
            </a:r>
          </a:p>
          <a:p>
            <a:r>
              <a:rPr lang="en-US" dirty="0"/>
              <a:t>CANCELLED...</a:t>
            </a:r>
          </a:p>
          <a:p>
            <a:endParaRPr lang="en-US" sz="2800" dirty="0"/>
          </a:p>
          <a:p>
            <a:r>
              <a:rPr lang="en-US" sz="1600" dirty="0"/>
              <a:t>IAC007-117-125-135-182345-</a:t>
            </a:r>
          </a:p>
          <a:p>
            <a:r>
              <a:rPr lang="en-US" sz="1600" dirty="0"/>
              <a:t>/O.CON.KDMX.SV.W.0171.000000T0000Z-100618T2345Z/</a:t>
            </a:r>
          </a:p>
          <a:p>
            <a:endParaRPr lang="en-US" sz="1600" dirty="0"/>
          </a:p>
          <a:p>
            <a:r>
              <a:rPr lang="en-US" sz="1600" dirty="0"/>
              <a:t>...A SEVERE THUNDERSTORM WARNING REMAINS IN EFFECT FOR SOUTHWESTERN</a:t>
            </a:r>
          </a:p>
          <a:p>
            <a:r>
              <a:rPr lang="en-US" sz="1600" dirty="0"/>
              <a:t>MARION...MONROE...EASTERN LUCAS AND NORTHWESTERN APPANOOSE COUNTIES</a:t>
            </a:r>
          </a:p>
          <a:p>
            <a:r>
              <a:rPr lang="en-US" sz="1600" dirty="0"/>
              <a:t>UNTIL 645 PM CDT...</a:t>
            </a:r>
          </a:p>
          <a:p>
            <a:endParaRPr lang="en-US" sz="16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57400"/>
            <a:ext cx="8305800" cy="2011362"/>
          </a:xfrm>
        </p:spPr>
        <p:txBody>
          <a:bodyPr>
            <a:normAutofit/>
          </a:bodyPr>
          <a:lstStyle/>
          <a:p>
            <a:r>
              <a:rPr lang="en-US" dirty="0"/>
              <a:t>Quiz Question #2</a:t>
            </a:r>
            <a:br>
              <a:rPr lang="en-US" dirty="0"/>
            </a:br>
            <a:r>
              <a:rPr lang="en-US" dirty="0"/>
              <a:t>What’s wrong with this picture?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Bah, that is Fort Worth,</a:t>
            </a:r>
            <a:br>
              <a:rPr lang="en-US" dirty="0"/>
            </a:br>
            <a:r>
              <a:rPr lang="en-US" sz="4000" dirty="0"/>
              <a:t>we are </a:t>
            </a:r>
            <a:r>
              <a:rPr lang="en-US" sz="4000" dirty="0" err="1"/>
              <a:t>fricken</a:t>
            </a:r>
            <a:r>
              <a:rPr lang="en-US" sz="4000" dirty="0"/>
              <a:t> Pueblo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3644900" cy="364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0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0586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481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124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38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 Oct 2007 – 15 Mar 2019:</a:t>
            </a:r>
            <a:br>
              <a:rPr lang="en-US" dirty="0"/>
            </a:br>
            <a:r>
              <a:rPr lang="en-US" dirty="0"/>
              <a:t>Number of Polygon Vertices (SVR+TOR)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646779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1752600" y="1600200"/>
            <a:ext cx="1600200" cy="434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1752600" y="602292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60.2%</a:t>
            </a: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>
          <a:xfrm>
            <a:off x="6065520" y="3459480"/>
            <a:ext cx="2849880" cy="2758440"/>
          </a:xfrm>
          <a:custGeom>
            <a:avLst/>
            <a:gdLst>
              <a:gd name="connsiteX0" fmla="*/ 274320 w 2849880"/>
              <a:gd name="connsiteY0" fmla="*/ 2407920 h 2758440"/>
              <a:gd name="connsiteX1" fmla="*/ 15240 w 2849880"/>
              <a:gd name="connsiteY1" fmla="*/ 1874520 h 2758440"/>
              <a:gd name="connsiteX2" fmla="*/ 0 w 2849880"/>
              <a:gd name="connsiteY2" fmla="*/ 1082040 h 2758440"/>
              <a:gd name="connsiteX3" fmla="*/ 167640 w 2849880"/>
              <a:gd name="connsiteY3" fmla="*/ 640080 h 2758440"/>
              <a:gd name="connsiteX4" fmla="*/ 685800 w 2849880"/>
              <a:gd name="connsiteY4" fmla="*/ 655320 h 2758440"/>
              <a:gd name="connsiteX5" fmla="*/ 1432560 w 2849880"/>
              <a:gd name="connsiteY5" fmla="*/ 853440 h 2758440"/>
              <a:gd name="connsiteX6" fmla="*/ 1905000 w 2849880"/>
              <a:gd name="connsiteY6" fmla="*/ 0 h 2758440"/>
              <a:gd name="connsiteX7" fmla="*/ 2240280 w 2849880"/>
              <a:gd name="connsiteY7" fmla="*/ 15240 h 2758440"/>
              <a:gd name="connsiteX8" fmla="*/ 2529840 w 2849880"/>
              <a:gd name="connsiteY8" fmla="*/ 335280 h 2758440"/>
              <a:gd name="connsiteX9" fmla="*/ 2545080 w 2849880"/>
              <a:gd name="connsiteY9" fmla="*/ 518160 h 2758440"/>
              <a:gd name="connsiteX10" fmla="*/ 2392680 w 2849880"/>
              <a:gd name="connsiteY10" fmla="*/ 838200 h 2758440"/>
              <a:gd name="connsiteX11" fmla="*/ 2270760 w 2849880"/>
              <a:gd name="connsiteY11" fmla="*/ 899160 h 2758440"/>
              <a:gd name="connsiteX12" fmla="*/ 2225040 w 2849880"/>
              <a:gd name="connsiteY12" fmla="*/ 914400 h 2758440"/>
              <a:gd name="connsiteX13" fmla="*/ 2209800 w 2849880"/>
              <a:gd name="connsiteY13" fmla="*/ 944880 h 2758440"/>
              <a:gd name="connsiteX14" fmla="*/ 1920240 w 2849880"/>
              <a:gd name="connsiteY14" fmla="*/ 1143000 h 2758440"/>
              <a:gd name="connsiteX15" fmla="*/ 2514600 w 2849880"/>
              <a:gd name="connsiteY15" fmla="*/ 1356360 h 2758440"/>
              <a:gd name="connsiteX16" fmla="*/ 2788920 w 2849880"/>
              <a:gd name="connsiteY16" fmla="*/ 1615440 h 2758440"/>
              <a:gd name="connsiteX17" fmla="*/ 2804160 w 2849880"/>
              <a:gd name="connsiteY17" fmla="*/ 1874520 h 2758440"/>
              <a:gd name="connsiteX18" fmla="*/ 2849880 w 2849880"/>
              <a:gd name="connsiteY18" fmla="*/ 2225040 h 2758440"/>
              <a:gd name="connsiteX19" fmla="*/ 2804160 w 2849880"/>
              <a:gd name="connsiteY19" fmla="*/ 2346960 h 2758440"/>
              <a:gd name="connsiteX20" fmla="*/ 2484120 w 2849880"/>
              <a:gd name="connsiteY20" fmla="*/ 2651760 h 2758440"/>
              <a:gd name="connsiteX21" fmla="*/ 2179320 w 2849880"/>
              <a:gd name="connsiteY21" fmla="*/ 2682240 h 2758440"/>
              <a:gd name="connsiteX22" fmla="*/ 1143000 w 2849880"/>
              <a:gd name="connsiteY22" fmla="*/ 2651760 h 2758440"/>
              <a:gd name="connsiteX23" fmla="*/ 1158240 w 2849880"/>
              <a:gd name="connsiteY23" fmla="*/ 2438400 h 2758440"/>
              <a:gd name="connsiteX24" fmla="*/ 777240 w 2849880"/>
              <a:gd name="connsiteY24" fmla="*/ 2621280 h 2758440"/>
              <a:gd name="connsiteX25" fmla="*/ 716280 w 2849880"/>
              <a:gd name="connsiteY25" fmla="*/ 2346960 h 2758440"/>
              <a:gd name="connsiteX26" fmla="*/ 167640 w 2849880"/>
              <a:gd name="connsiteY26" fmla="*/ 2758440 h 2758440"/>
              <a:gd name="connsiteX27" fmla="*/ 274320 w 2849880"/>
              <a:gd name="connsiteY27" fmla="*/ 2407920 h 27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880" h="2758440">
                <a:moveTo>
                  <a:pt x="274320" y="2407920"/>
                </a:moveTo>
                <a:lnTo>
                  <a:pt x="15240" y="1874520"/>
                </a:lnTo>
                <a:lnTo>
                  <a:pt x="0" y="1082040"/>
                </a:lnTo>
                <a:lnTo>
                  <a:pt x="167640" y="640080"/>
                </a:lnTo>
                <a:lnTo>
                  <a:pt x="685800" y="655320"/>
                </a:lnTo>
                <a:lnTo>
                  <a:pt x="1432560" y="853440"/>
                </a:lnTo>
                <a:lnTo>
                  <a:pt x="1905000" y="0"/>
                </a:lnTo>
                <a:lnTo>
                  <a:pt x="2240280" y="15240"/>
                </a:lnTo>
                <a:lnTo>
                  <a:pt x="2529840" y="335280"/>
                </a:lnTo>
                <a:cubicBezTo>
                  <a:pt x="2546763" y="487587"/>
                  <a:pt x="2545080" y="426439"/>
                  <a:pt x="2545080" y="518160"/>
                </a:cubicBezTo>
                <a:lnTo>
                  <a:pt x="2392680" y="838200"/>
                </a:lnTo>
                <a:cubicBezTo>
                  <a:pt x="2352040" y="858520"/>
                  <a:pt x="2312124" y="880358"/>
                  <a:pt x="2270760" y="899160"/>
                </a:cubicBezTo>
                <a:cubicBezTo>
                  <a:pt x="2256136" y="905807"/>
                  <a:pt x="2237891" y="904761"/>
                  <a:pt x="2225040" y="914400"/>
                </a:cubicBezTo>
                <a:cubicBezTo>
                  <a:pt x="2215953" y="921216"/>
                  <a:pt x="2214880" y="934720"/>
                  <a:pt x="2209800" y="944880"/>
                </a:cubicBezTo>
                <a:lnTo>
                  <a:pt x="1920240" y="1143000"/>
                </a:lnTo>
                <a:lnTo>
                  <a:pt x="2514600" y="1356360"/>
                </a:lnTo>
                <a:lnTo>
                  <a:pt x="2788920" y="1615440"/>
                </a:lnTo>
                <a:cubicBezTo>
                  <a:pt x="2808648" y="1792991"/>
                  <a:pt x="2804160" y="1706599"/>
                  <a:pt x="2804160" y="1874520"/>
                </a:cubicBezTo>
                <a:lnTo>
                  <a:pt x="2849880" y="2225040"/>
                </a:lnTo>
                <a:lnTo>
                  <a:pt x="2804160" y="2346960"/>
                </a:lnTo>
                <a:lnTo>
                  <a:pt x="2484120" y="2651760"/>
                </a:lnTo>
                <a:cubicBezTo>
                  <a:pt x="2281907" y="2692203"/>
                  <a:pt x="2383526" y="2682240"/>
                  <a:pt x="2179320" y="2682240"/>
                </a:cubicBezTo>
                <a:lnTo>
                  <a:pt x="1143000" y="2651760"/>
                </a:lnTo>
                <a:lnTo>
                  <a:pt x="1158240" y="2438400"/>
                </a:lnTo>
                <a:lnTo>
                  <a:pt x="777240" y="2621280"/>
                </a:lnTo>
                <a:lnTo>
                  <a:pt x="716280" y="2346960"/>
                </a:lnTo>
                <a:lnTo>
                  <a:pt x="167640" y="2758440"/>
                </a:lnTo>
                <a:lnTo>
                  <a:pt x="274320" y="240792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6781800" y="6059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9.5%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Diplomatic Immunity</a:t>
            </a:r>
            <a:br>
              <a:rPr lang="en-US" dirty="0"/>
            </a:b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June 2012 NOAA Team Member of the Month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5700"/>
            <a:ext cx="4040188" cy="34296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2007 NOAA Environmental Hero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509044"/>
            <a:ext cx="3505200" cy="33528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667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Lets get quantitative</a:t>
            </a:r>
          </a:p>
        </p:txBody>
      </p:sp>
      <p:pic>
        <p:nvPicPr>
          <p:cNvPr id="6" name="Content Placeholder 5" descr="verif_example.png"/>
          <p:cNvPicPr>
            <a:picLocks noGrp="1" noChangeAspect="1"/>
          </p:cNvPicPr>
          <p:nvPr>
            <p:ph sz="half"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71500" y="2434431"/>
            <a:ext cx="3810000" cy="28575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Perimeter Influence</a:t>
            </a:r>
          </a:p>
          <a:p>
            <a:pPr lvl="1"/>
            <a:r>
              <a:rPr lang="en-US" dirty="0"/>
              <a:t>How much of the polygon perimeter coincides with a political boundary</a:t>
            </a:r>
          </a:p>
          <a:p>
            <a:r>
              <a:rPr lang="en-US" dirty="0"/>
              <a:t>Size Reduction</a:t>
            </a:r>
          </a:p>
          <a:p>
            <a:pPr lvl="1"/>
            <a:r>
              <a:rPr lang="en-US" dirty="0"/>
              <a:t>How much smaller was the warning than the counties it was issued against.</a:t>
            </a: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2358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~ 2 % of all warnings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2915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Nationwide Average: 65%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Storm Based Warning size reduction by number of counties in warning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8028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3500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Storm Based Warning # of Counties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0891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ight Brace 2"/>
          <p:cNvSpPr/>
          <p:nvPr/>
        </p:nvSpPr>
        <p:spPr>
          <a:xfrm rot="-5400000">
            <a:off x="5715000" y="1981200"/>
            <a:ext cx="990600" cy="4800600"/>
          </a:xfrm>
          <a:prstGeom prst="rightBrac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5257800" y="3286780"/>
            <a:ext cx="203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0.7% of total</a:t>
            </a:r>
          </a:p>
        </p:txBody>
      </p:sp>
    </p:spTree>
    <p:extLst>
      <p:ext uri="{BB962C8B-B14F-4D97-AF65-F5344CB8AC3E}">
        <p14:creationId xmlns:p14="http://schemas.microsoft.com/office/powerpoint/2010/main" val="4155500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Oh </a:t>
            </a:r>
            <a:r>
              <a:rPr lang="en-US" dirty="0" err="1"/>
              <a:t>daryl</a:t>
            </a:r>
            <a:r>
              <a:rPr lang="en-US" dirty="0"/>
              <a:t>, what about this?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Perimeter ratio is small</a:t>
            </a:r>
          </a:p>
          <a:p>
            <a:r>
              <a:rPr lang="en-US" dirty="0"/>
              <a:t>So lets compute another metric for the number of polygon vertices within 2km of a political border</a:t>
            </a:r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381000" y="2133600"/>
            <a:ext cx="4114800" cy="3352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iamond 15"/>
          <p:cNvSpPr/>
          <p:nvPr>
            <p:custDataLst>
              <p:tags r:id="rId5"/>
            </p:custDataLst>
          </p:nvPr>
        </p:nvSpPr>
        <p:spPr>
          <a:xfrm>
            <a:off x="381000" y="2133600"/>
            <a:ext cx="4114800" cy="3352800"/>
          </a:xfrm>
          <a:prstGeom prst="diamond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>
            <p:custDataLst>
              <p:tags r:id="rId6"/>
            </p:custDataLst>
          </p:nvPr>
        </p:nvSpPr>
        <p:spPr>
          <a:xfrm>
            <a:off x="42672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>
            <p:custDataLst>
              <p:tags r:id="rId7"/>
            </p:custDataLst>
          </p:nvPr>
        </p:nvSpPr>
        <p:spPr>
          <a:xfrm>
            <a:off x="1524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>
            <p:custDataLst>
              <p:tags r:id="rId8"/>
            </p:custDataLst>
          </p:nvPr>
        </p:nvSpPr>
        <p:spPr>
          <a:xfrm>
            <a:off x="2209800" y="19812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>
            <p:custDataLst>
              <p:tags r:id="rId9"/>
            </p:custDataLst>
          </p:nvPr>
        </p:nvSpPr>
        <p:spPr>
          <a:xfrm>
            <a:off x="2209800" y="53340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3124200" y="2286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County</a:t>
            </a: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1447800" y="3439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Warning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Overall Average: 75%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556432" y="6172200"/>
            <a:ext cx="258756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Overall: 77%</a:t>
            </a:r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Overall Average: 75%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556432" y="6172200"/>
            <a:ext cx="258756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Overall: 57%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9058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447800" y="1524000"/>
            <a:ext cx="6216902" cy="509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Thought Experiment</a:t>
            </a:r>
          </a:p>
        </p:txBody>
      </p:sp>
      <p:cxnSp>
        <p:nvCxnSpPr>
          <p:cNvPr id="6" name="Straight Arrow Connector 5"/>
          <p:cNvCxnSpPr/>
          <p:nvPr>
            <p:custDataLst>
              <p:tags r:id="rId4"/>
            </p:custDataLst>
          </p:nvPr>
        </p:nvCxnSpPr>
        <p:spPr>
          <a:xfrm flipV="1">
            <a:off x="3581400" y="3886200"/>
            <a:ext cx="24384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743200" y="4986634"/>
            <a:ext cx="587307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Take TIME..MOT.LOC and draw my own warning: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30 min duration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~10 km left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~10 and increase to 30 km to the right </a:t>
            </a:r>
          </a:p>
          <a:p>
            <a:r>
              <a:rPr lang="en-US" sz="2000" b="1" dirty="0"/>
              <a:t>Which will #win ?</a:t>
            </a:r>
          </a:p>
        </p:txBody>
      </p:sp>
      <p:sp>
        <p:nvSpPr>
          <p:cNvPr id="3" name="Freeform 2"/>
          <p:cNvSpPr/>
          <p:nvPr>
            <p:custDataLst>
              <p:tags r:id="rId6"/>
            </p:custDataLst>
          </p:nvPr>
        </p:nvSpPr>
        <p:spPr>
          <a:xfrm>
            <a:off x="3489960" y="3489960"/>
            <a:ext cx="2758440" cy="1264920"/>
          </a:xfrm>
          <a:custGeom>
            <a:avLst/>
            <a:gdLst>
              <a:gd name="connsiteX0" fmla="*/ 0 w 2758440"/>
              <a:gd name="connsiteY0" fmla="*/ 487680 h 1264920"/>
              <a:gd name="connsiteX1" fmla="*/ 2392680 w 2758440"/>
              <a:gd name="connsiteY1" fmla="*/ 0 h 1264920"/>
              <a:gd name="connsiteX2" fmla="*/ 2758440 w 2758440"/>
              <a:gd name="connsiteY2" fmla="*/ 1264920 h 1264920"/>
              <a:gd name="connsiteX3" fmla="*/ 198120 w 2758440"/>
              <a:gd name="connsiteY3" fmla="*/ 1158240 h 1264920"/>
              <a:gd name="connsiteX4" fmla="*/ 0 w 2758440"/>
              <a:gd name="connsiteY4" fmla="*/ 4876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40" h="1264920">
                <a:moveTo>
                  <a:pt x="0" y="487680"/>
                </a:moveTo>
                <a:lnTo>
                  <a:pt x="2392680" y="0"/>
                </a:lnTo>
                <a:lnTo>
                  <a:pt x="2758440" y="1264920"/>
                </a:lnTo>
                <a:lnTo>
                  <a:pt x="198120" y="1158240"/>
                </a:lnTo>
                <a:lnTo>
                  <a:pt x="0" y="48768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25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Dog and Pony Show?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Wikipedia - "Dog and pony show" is a colloquial term which has come to mean a highly promoted, often </a:t>
            </a:r>
            <a:r>
              <a:rPr lang="en-US" dirty="0">
                <a:solidFill>
                  <a:srgbClr val="FFFF00"/>
                </a:solidFill>
              </a:rPr>
              <a:t>over-staged performance</a:t>
            </a:r>
            <a:r>
              <a:rPr lang="en-US" dirty="0"/>
              <a:t>, presentation, or event designed to sway or convince opinion for political, or less often, commercial ends.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981200"/>
            <a:ext cx="3767569" cy="3453605"/>
          </a:xfrm>
        </p:spPr>
      </p:pic>
      <p:sp>
        <p:nvSpPr>
          <p:cNvPr id="13" name="TextBox 12"/>
          <p:cNvSpPr txBox="1"/>
          <p:nvPr/>
        </p:nvSpPr>
        <p:spPr>
          <a:xfrm>
            <a:off x="6553200" y="5410200"/>
            <a:ext cx="213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Blogspot.com</a:t>
            </a:r>
          </a:p>
        </p:txBody>
      </p:sp>
    </p:spTree>
    <p:extLst>
      <p:ext uri="{BB962C8B-B14F-4D97-AF65-F5344CB8AC3E}">
        <p14:creationId xmlns:p14="http://schemas.microsoft.com/office/powerpoint/2010/main" val="1653165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7391400" cy="6570134"/>
          </a:xfr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3733800" y="4953000"/>
            <a:ext cx="4017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Purple box is the warning from</a:t>
            </a:r>
          </a:p>
          <a:p>
            <a:r>
              <a:rPr lang="en-US" sz="2400" dirty="0"/>
              <a:t>the automated algorithm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5715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177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PUB’s TORs 2008-2018</a:t>
            </a:r>
            <a:br>
              <a:rPr lang="en-US" dirty="0"/>
            </a:br>
            <a:r>
              <a:rPr lang="en-US" sz="4000" i="1" dirty="0"/>
              <a:t>(based on LSR data)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42883801"/>
              </p:ext>
            </p:extLst>
          </p:nvPr>
        </p:nvGraphicFramePr>
        <p:xfrm>
          <a:off x="457200" y="1600200"/>
          <a:ext cx="81925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WEATHER BUREAU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ACADEMIA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Size (</a:t>
                      </a:r>
                      <a:r>
                        <a:rPr lang="en-US" dirty="0" err="1"/>
                        <a:t>sq</a:t>
                      </a:r>
                      <a:r>
                        <a:rPr lang="en-US" dirty="0"/>
                        <a:t> 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Areal Verification (15km)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Size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88.0 %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Perimeter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Probability</a:t>
                      </a:r>
                      <a:r>
                        <a:rPr lang="en-US" baseline="0" dirty="0"/>
                        <a:t> of Detection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False Alarm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Critical Success</a:t>
                      </a:r>
                      <a:r>
                        <a:rPr lang="en-US" baseline="0" dirty="0"/>
                        <a:t>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itl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79120" y="510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Did the weather </a:t>
            </a:r>
          </a:p>
          <a:p>
            <a:r>
              <a:rPr lang="en-US" dirty="0"/>
              <a:t>bureau #win?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105399"/>
            <a:ext cx="1136888" cy="14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8661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Chapter 2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~ 25% of TOR/SVR Warnings are 4 sided</a:t>
            </a:r>
          </a:p>
          <a:p>
            <a:r>
              <a:rPr lang="en-US" dirty="0"/>
              <a:t>Only ~ 2 % of all SVR/TOR warnings are pure county retracements</a:t>
            </a:r>
          </a:p>
          <a:p>
            <a:r>
              <a:rPr lang="en-US" dirty="0">
                <a:solidFill>
                  <a:srgbClr val="FFFF00"/>
                </a:solidFill>
              </a:rPr>
              <a:t>~ 75% of polygon vertices are guided by county borders </a:t>
            </a:r>
          </a:p>
          <a:p>
            <a:r>
              <a:rPr lang="en-US" dirty="0"/>
              <a:t>SBWs have cut the size of warnings by over 60%, but the number of county based warnings has increased.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Apps &amp; Archives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7170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2206"/>
            <a:ext cx="8534400" cy="6818244"/>
          </a:xfrm>
        </p:spPr>
      </p:pic>
      <p:sp>
        <p:nvSpPr>
          <p:cNvPr id="7" name="Rounded Rectangle 6"/>
          <p:cNvSpPr/>
          <p:nvPr/>
        </p:nvSpPr>
        <p:spPr>
          <a:xfrm>
            <a:off x="2438400" y="1828800"/>
            <a:ext cx="20574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408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 Reports by WFO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191"/>
            <a:ext cx="4038600" cy="274197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Realtime</a:t>
            </a:r>
            <a:r>
              <a:rPr lang="en-US" dirty="0"/>
              <a:t> processing of SHEF data</a:t>
            </a:r>
          </a:p>
          <a:p>
            <a:r>
              <a:rPr lang="en-US" dirty="0"/>
              <a:t>Sortable columns</a:t>
            </a:r>
          </a:p>
          <a:p>
            <a:r>
              <a:rPr lang="en-US" dirty="0"/>
              <a:t>SWE reports are included</a:t>
            </a:r>
          </a:p>
          <a:p>
            <a:r>
              <a:rPr lang="en-US" dirty="0"/>
              <a:t>Snow/</a:t>
            </a:r>
            <a:r>
              <a:rPr lang="en-US" dirty="0" err="1"/>
              <a:t>Precip</a:t>
            </a:r>
            <a:r>
              <a:rPr lang="en-US" dirty="0"/>
              <a:t> ratio is computed for QC help</a:t>
            </a:r>
          </a:p>
          <a:p>
            <a:r>
              <a:rPr lang="en-US" dirty="0"/>
              <a:t>Click on NWSLI to get all reports for the year</a:t>
            </a:r>
          </a:p>
          <a:p>
            <a:r>
              <a:rPr lang="en-US" dirty="0"/>
              <a:t>(Discuss DCP vs COOP)</a:t>
            </a:r>
          </a:p>
        </p:txBody>
      </p:sp>
    </p:spTree>
    <p:extLst>
      <p:ext uri="{BB962C8B-B14F-4D97-AF65-F5344CB8AC3E}">
        <p14:creationId xmlns:p14="http://schemas.microsoft.com/office/powerpoint/2010/main" val="35022498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IEM Cow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09600"/>
            <a:ext cx="2413000" cy="144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SBW Verification based on </a:t>
            </a:r>
            <a:r>
              <a:rPr lang="en-US" dirty="0">
                <a:solidFill>
                  <a:srgbClr val="FFFF00"/>
                </a:solidFill>
              </a:rPr>
              <a:t>Local Storm Reports, not Storm Data</a:t>
            </a:r>
          </a:p>
          <a:p>
            <a:r>
              <a:rPr lang="en-US" dirty="0"/>
              <a:t>Provides geometry stats on polygon</a:t>
            </a:r>
          </a:p>
          <a:p>
            <a:r>
              <a:rPr lang="en-US" dirty="0"/>
              <a:t>Handy way to review event data</a:t>
            </a:r>
          </a:p>
          <a:p>
            <a:r>
              <a:rPr lang="en-US" dirty="0"/>
              <a:t>It is ‘live’ and accurate at the time of page load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4" y="2286000"/>
            <a:ext cx="4357640" cy="373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8829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IEM Raccoon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8034"/>
            <a:ext cx="2905125" cy="21812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OAX’s Dan </a:t>
            </a:r>
            <a:r>
              <a:rPr lang="en-US" dirty="0" err="1"/>
              <a:t>Nietfeld</a:t>
            </a:r>
            <a:r>
              <a:rPr lang="en-US" dirty="0"/>
              <a:t> gave me the idea</a:t>
            </a:r>
          </a:p>
          <a:p>
            <a:r>
              <a:rPr lang="en-US" dirty="0"/>
              <a:t>Create simple and quick </a:t>
            </a:r>
            <a:r>
              <a:rPr lang="en-US" dirty="0" err="1"/>
              <a:t>Powerpoints</a:t>
            </a:r>
            <a:r>
              <a:rPr lang="en-US" dirty="0"/>
              <a:t> of SVR,TOR warning events</a:t>
            </a:r>
          </a:p>
          <a:p>
            <a:r>
              <a:rPr lang="en-US" dirty="0"/>
              <a:t>Intended use:</a:t>
            </a:r>
          </a:p>
          <a:p>
            <a:pPr lvl="1"/>
            <a:r>
              <a:rPr lang="en-US" dirty="0"/>
              <a:t>Internal Office review of events</a:t>
            </a:r>
          </a:p>
          <a:p>
            <a:pPr lvl="1"/>
            <a:r>
              <a:rPr lang="en-US" dirty="0"/>
              <a:t>Quick materials for presentations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231457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98486"/>
            <a:ext cx="2895600" cy="2181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9156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NEXRAD Archives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276600" cy="20878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1km composite every 5 minutes back to 1995</a:t>
            </a:r>
          </a:p>
          <a:p>
            <a:r>
              <a:rPr lang="en-US" dirty="0"/>
              <a:t>Single site imagery since 1 Jan 2012</a:t>
            </a:r>
          </a:p>
          <a:p>
            <a:r>
              <a:rPr lang="en-US" dirty="0"/>
              <a:t>Iowa NEXRADs are backfilled.</a:t>
            </a:r>
          </a:p>
          <a:p>
            <a:r>
              <a:rPr lang="en-US" dirty="0"/>
              <a:t>PUX imagery backfilled to!</a:t>
            </a:r>
          </a:p>
          <a:p>
            <a:r>
              <a:rPr lang="en-US" dirty="0"/>
              <a:t>GIS Ready!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8" y="4343400"/>
            <a:ext cx="4325815" cy="1874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19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shall we discuss?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Converting Watches into Warnings</a:t>
            </a:r>
          </a:p>
          <a:p>
            <a:r>
              <a:rPr lang="en-US" dirty="0"/>
              <a:t>My standard ranting about storm based warnings </a:t>
            </a:r>
          </a:p>
          <a:p>
            <a:r>
              <a:rPr lang="en-US" dirty="0"/>
              <a:t>IEM archives and web tools that may help you out</a:t>
            </a:r>
          </a:p>
          <a:p>
            <a:pPr lvl="1"/>
            <a:r>
              <a:rPr lang="en-US" dirty="0"/>
              <a:t>IEM Cow</a:t>
            </a:r>
          </a:p>
          <a:p>
            <a:pPr lvl="1"/>
            <a:r>
              <a:rPr lang="en-US" dirty="0"/>
              <a:t>IEM Raccoon</a:t>
            </a:r>
          </a:p>
        </p:txBody>
      </p:sp>
    </p:spTree>
    <p:extLst>
      <p:ext uri="{BB962C8B-B14F-4D97-AF65-F5344CB8AC3E}">
        <p14:creationId xmlns:p14="http://schemas.microsoft.com/office/powerpoint/2010/main" val="8958601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VTEC Browser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99" y="1851197"/>
            <a:ext cx="6388787" cy="4150633"/>
          </a:xfrm>
        </p:spPr>
      </p:pic>
    </p:spTree>
    <p:extLst>
      <p:ext uri="{BB962C8B-B14F-4D97-AF65-F5344CB8AC3E}">
        <p14:creationId xmlns:p14="http://schemas.microsoft.com/office/powerpoint/2010/main" val="27039344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NEXRAD Storm Attribute Archive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1219200"/>
            <a:ext cx="7162794" cy="55710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1976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 Comparison, Here’s Miami KAMX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7162797" cy="557106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3816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dirty="0" err="1"/>
              <a:t>Autoplot</a:t>
            </a:r>
            <a:r>
              <a:rPr lang="en-US" dirty="0"/>
              <a:t>” application</a:t>
            </a:r>
            <a:br>
              <a:rPr lang="en-US" dirty="0"/>
            </a:br>
            <a:r>
              <a:rPr lang="en-US" dirty="0"/>
              <a:t>~200 Plot Types</a:t>
            </a:r>
            <a:br>
              <a:rPr lang="en-US" dirty="0"/>
            </a:br>
            <a:r>
              <a:rPr lang="en-US" dirty="0"/>
              <a:t>Almost all work for Colorado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348707"/>
            <a:ext cx="4038597" cy="3028947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348707"/>
            <a:ext cx="4038597" cy="302894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1145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097308" cy="6072980"/>
          </a:xfrm>
        </p:spPr>
      </p:pic>
      <p:sp>
        <p:nvSpPr>
          <p:cNvPr id="8" name="TextBox 7"/>
          <p:cNvSpPr txBox="1"/>
          <p:nvPr/>
        </p:nvSpPr>
        <p:spPr>
          <a:xfrm>
            <a:off x="4114800" y="6292057"/>
            <a:ext cx="2095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Autoplot</a:t>
            </a:r>
            <a:r>
              <a:rPr lang="en-US" sz="2800" dirty="0"/>
              <a:t> #90</a:t>
            </a:r>
          </a:p>
        </p:txBody>
      </p:sp>
    </p:spTree>
    <p:extLst>
      <p:ext uri="{BB962C8B-B14F-4D97-AF65-F5344CB8AC3E}">
        <p14:creationId xmlns:p14="http://schemas.microsoft.com/office/powerpoint/2010/main" val="21312856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Archives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App to quickly view text products by center by date or range of dates (back to 1996, data coverage improves after 2001)</a:t>
            </a:r>
          </a:p>
          <a:p>
            <a:r>
              <a:rPr lang="en-US" dirty="0"/>
              <a:t>Processed SHEF archive back to 2010</a:t>
            </a:r>
          </a:p>
          <a:p>
            <a:r>
              <a:rPr lang="en-US" dirty="0" err="1"/>
              <a:t>Shapefile</a:t>
            </a:r>
            <a:r>
              <a:rPr lang="en-US" dirty="0"/>
              <a:t> download of VTEC warnings and Local Storm Reports</a:t>
            </a:r>
          </a:p>
          <a:p>
            <a:r>
              <a:rPr lang="en-US" dirty="0"/>
              <a:t>Nearly complete archive of ASOS/AWOS processed data and raw METARs, now including MADIS HFMETAR </a:t>
            </a:r>
          </a:p>
          <a:p>
            <a:r>
              <a:rPr lang="en-US" dirty="0"/>
              <a:t>Downloadable (atomic data) MOS archive since 2007</a:t>
            </a:r>
          </a:p>
          <a:p>
            <a:r>
              <a:rPr lang="en-US" dirty="0"/>
              <a:t>Search VTEC Archive / SPC Outlooks by Zone or by Point</a:t>
            </a:r>
          </a:p>
          <a:p>
            <a:r>
              <a:rPr lang="en-US" dirty="0"/>
              <a:t>Archived NWS WWA Map since 9 Apr 2013</a:t>
            </a:r>
          </a:p>
          <a:p>
            <a:r>
              <a:rPr lang="en-US" dirty="0"/>
              <a:t>View METAR reports within NPW-type products</a:t>
            </a:r>
          </a:p>
          <a:p>
            <a:r>
              <a:rPr lang="en-US" dirty="0"/>
              <a:t>Map/Table summarizing data within Daily Climate Summary (CLI)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7256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Hopefully </a:t>
            </a:r>
            <a:r>
              <a:rPr lang="en-US" sz="3600" strike="sngStrike" dirty="0">
                <a:solidFill>
                  <a:srgbClr val="FFFF00"/>
                </a:solidFill>
              </a:rPr>
              <a:t>NCDC</a:t>
            </a:r>
            <a:r>
              <a:rPr lang="en-US" sz="3600" dirty="0">
                <a:solidFill>
                  <a:srgbClr val="FFFF00"/>
                </a:solidFill>
              </a:rPr>
              <a:t> NCEI puts me out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of (my misery / business) someday!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3471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Time for Questions?</a:t>
            </a:r>
          </a:p>
        </p:txBody>
      </p:sp>
      <p:sp>
        <p:nvSpPr>
          <p:cNvPr id="5018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3581400"/>
            <a:ext cx="35067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Daryl Herzmann</a:t>
            </a:r>
          </a:p>
          <a:p>
            <a:r>
              <a:rPr lang="en-US" sz="3200">
                <a:latin typeface="Times New Roman" pitchFamily="18" charset="0"/>
              </a:rPr>
              <a:t>515.294.5978</a:t>
            </a:r>
          </a:p>
          <a:p>
            <a:r>
              <a:rPr lang="en-US" sz="3200">
                <a:latin typeface="Times New Roman" pitchFamily="18" charset="0"/>
              </a:rPr>
              <a:t>akrherz@iastate.edu</a:t>
            </a:r>
          </a:p>
        </p:txBody>
      </p:sp>
      <p:pic>
        <p:nvPicPr>
          <p:cNvPr id="50182" name="Picture 6" descr="tuxmexican"/>
          <p:cNvPicPr>
            <a:picLocks noGrp="1" noChangeAspect="1" noChangeArrowheads="1"/>
          </p:cNvPicPr>
          <p:nvPr>
            <p:ph type="clipArt" sz="half" idx="1"/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9600" y="1828800"/>
            <a:ext cx="3505200" cy="4114800"/>
          </a:xfrm>
          <a:noFill/>
          <a:ln/>
        </p:spPr>
      </p:pic>
      <p:sp>
        <p:nvSpPr>
          <p:cNvPr id="50183" name="WordArt 7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4371975" y="2590800"/>
            <a:ext cx="37814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mesonet.agron.iastate.edu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 of my maps is not to show </a:t>
            </a:r>
            <a:r>
              <a:rPr lang="en-US" sz="4000" dirty="0"/>
              <a:t>good/bad offices, but show local gradients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524000"/>
            <a:ext cx="6827304" cy="5120478"/>
          </a:xfrm>
        </p:spPr>
      </p:pic>
    </p:spTree>
    <p:extLst>
      <p:ext uri="{BB962C8B-B14F-4D97-AF65-F5344CB8AC3E}">
        <p14:creationId xmlns:p14="http://schemas.microsoft.com/office/powerpoint/2010/main" val="346225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Watches &amp; Warnings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25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815716"/>
              </p:ext>
            </p:extLst>
          </p:nvPr>
        </p:nvGraphicFramePr>
        <p:xfrm>
          <a:off x="457200" y="4572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028036"/>
              </p:ext>
            </p:extLst>
          </p:nvPr>
        </p:nvGraphicFramePr>
        <p:xfrm>
          <a:off x="457200" y="32766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61289"/>
            <a:ext cx="6708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 Oct 2005 – 29 Mar 2018 NWS Conversion of Watches into Warnings</a:t>
            </a:r>
          </a:p>
          <a:p>
            <a:r>
              <a:rPr lang="en-US" i="1" dirty="0">
                <a:solidFill>
                  <a:srgbClr val="FFFF00"/>
                </a:solidFill>
              </a:rPr>
              <a:t>(double accounting means totals can be over 100%)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925233"/>
            <a:ext cx="584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 Blizzard Watch discontinued for 2017-2018 winter season</a:t>
            </a:r>
          </a:p>
        </p:txBody>
      </p:sp>
    </p:spTree>
    <p:extLst>
      <p:ext uri="{BB962C8B-B14F-4D97-AF65-F5344CB8AC3E}">
        <p14:creationId xmlns:p14="http://schemas.microsoft.com/office/powerpoint/2010/main" val="3314215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V4yDusqsKu8lRztXZr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EuD8H39UmWvtyjDzQF4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pzKycmNrda17xWmJOTj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52vr5XmsC0AQnq6VZKujY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UrlUCJVSa9Qjwf76pqZ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pLxZ5nUxa42oMfTAoViZ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gavgNO8OKLDqAZK3JIG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x6zGSE4TZRrtbbomW6J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G5F7mmGgT10zDpG6WuJ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6OyEnMAo4hrpu1KiIcI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sByZFPaeByjV6yjNHjuj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hbZc5cc1E4MzDc0FHWp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UcWauiLd7av7VkdOYvLJ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8unsru0SdFMwjnZtJX2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8xV7N2CxTtty2vPDLI0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1kpwijcCDqD0EbqNH8rKu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M6SCFdds7RQTmPwjHXfF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2LkuE6cjA7n0LOeanpk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I88Z6r12wbls47iaz7fN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vl4I5wAQlkYq3blEZLix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QI9fYWlRzm8PINmC2wwh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ZnXsbdMKlW1tYJTG4T0Z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Nw60w70fGP0oAqbwyQ8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64yyJBpO4VnDP63KnU6I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Rk6aqnP5EHT3xZyhbw3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V3VRUT061qnvcerya2ZZ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KLy4c6IAEmUEo3ezsV5x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LMAHaAdayGjUuVWF3fSJh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F1MjPDl1HGVfj9iQHTo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BxPokAz3UJ0h6whSg5e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Yqojm2HyfbwMpp3uMEc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J8J4hCeb9dGDqeuriLr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f23LyODid9mmOGEfjXOJ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As62oPMtb1swTH1v3py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3YaMduQWG9OKGQNhClfSj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TlDOLGJeqTZbpcKZ7O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AAYOwdYuBb8sNpZih1u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TAkL5y61cCjv4WQkRsn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eZyOTsMcpb67tn8q7eDk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asEXPJ1xC7l3lkdhEEf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n4qce82QpXFdJN2yM9GYj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7xJMCsWVABjsyGCdKYy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h3qNM3ruO2CsrAEwqNwK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TiNXdNTpbJM3a2CB3I1H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UqgqRxZKkfzX97ZOQEAp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GnqBTOKNIg8tnnHMWmp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tdSuCeSn6Mz2KS0fDb0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OGKC73IdZqs9TcIpcvU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uc3jOM3F9dSMftwxN8Q6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pWsscrk8Qc6QP59VC2a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TKpvhPOCQBEUBsquN1BWF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U3DWskQYv3hlFQ7jczy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RO1Mt44uWXQiiRzApfCk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zKCAVbWtPLjc2lH3mcN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Rk5YLGNW1eyF8QHszwG3b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0Jpllzih0u2i3gf0b1Xh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lykVTSuxFbwamBKvlaDb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nEN2qqfvAE4ICuwh5HRW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sDysV8lIVp1yRI5HiMH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54nGPkskZJkoWCgy9N8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tXQnRyTejm5jFVLPYSR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33P4wngywolU8FVoJqlP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CeiZdPJRS0DIQE42IiQ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LN0rDleFeERin6mSnMCB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CmtR2jm31VONPzbjaeH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Dw4iKr275JJhs1cXh9YV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A8NHnPDT3c6aIWNKyU1U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3x697cXyRLIfWVu33ctb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S5WWkyjWejTxkiQ9SU4N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BfnLDayjvgdWk3V5dvAI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u2r9xieU9F8EkwLMMkT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wFQudAsu4i0OeIAE20f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H7w5A2cZS5UKvLi24DsF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wp7Due9qMIIfZHc5OCsp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kxZZALaTAMwNmhmIpCGK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IaTA5wDewFGBywPG44MN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bqNz4WD2mwoJCNPnLiW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li4Iff2bJ1tQelLpgBk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zn9Gg8ynCs3ylOhWAQ84k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DczjtPnM3ZbvEswG6j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dZbDOzgJsvg7mBZ5UJFZ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gBeicGeWOGlEgl1xDzv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BCPTWaV90YXMvVZgwXTY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G6R9M2ZCUgPb3eeHm4j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Wcaee4OvyjUbEYVjxqnz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C6eeOOau9R9GaEZxNUOp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hRzfL2wTidIDz400g0l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1XOgk0CtLSA6PmEy27Xf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Yw5UwNEO3DlePBqvHwgP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3tfElHYd6Uu6ZibqtP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5IBHTTFlvWH71nA0lZ3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LBw27wprYIt7sCFSrXQ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JJB8kh2r1v27HE7izrN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8BVBc3Wq8IsMwQnbnrt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5lU1L8no2SuY6JjLws3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D9BFMDaJf9ruDQqqfoS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JWrl2f2VZAmZNHNljiBk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8BVBc3Wq8IsMwQnbnrt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5lU1L8no2SuY6JjLws3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D9BFMDaJf9ruDQqqfoS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JWrl2f2VZAmZNHNljiB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8n4S0kcgV1zI0bz7Dc4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FdHk57AR2EDpTs27Fm4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02MoH95BylAqKQ2fFQUC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ET7URn6OxJb5FQVbMAtJ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cYwbYz8eC2IGHZrcTNrU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5xWMTm4gkRd5QpSo2lIZ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oe7SntMRMfSs9PkIhLCI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k7wfLwmTzeQ3pFdqBUHk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7D2JDT5zOWSVCjPMuwy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swJhhPfuOdlvGI3u8rYx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pezCvUnGV41n2nZzNxK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e5WbnvUKo4hUzAGJJmHoN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g9kWzsC5h0IfyN5diTg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C0oTAnGB8hBFdTADeXy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heKEqzUYRQVGwkxGSeoF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339sp8Mvwt7Oy2CgfJBfX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UqWP6NDOGG8cxUE9UO3j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7LP6voXGyySJYfLQjOjF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fg5OW3TeGKPh79i16XTm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MJEYFpqvgwYyMbDfx54s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tCt7XejGHFIlNsLtBGtm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iym6nQpNiEDT3IJqYLTeO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TNtNPE9MZ0z9DlG1fJx4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V10PfJIE2tjrPw56iFG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E7rL2j0Gi9Rnprr1Y9Q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iViG7Dg7z0XumSotHpE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zr6EFhGxQ0lYOvtmcnq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owqE76zxnlqmLW8oW9m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FHAwNjW4axkTeXHi6d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VqHOlcJjZtc2QJ4AigA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2RIaHE398d2jL9PZYJ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Hb7YevUQzZa2oP5au5g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0wXVKjiQYkkbaw3Jpxe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8IK0TNeeAIvIbA0jKBy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uG9CNIpqJxHtMGtKu7d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IcEz7LFJB3lXoeaKpuBJ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GrlsI6MDJU1i0ylkFtz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necL90b37h55wdeF2zW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V5eBo5P8aTvd36gXXMr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cU1860qZU98Wi6xxC6e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Ai97o5C9vEDbSjAfZPH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46N9ppalqND0kIYYBlm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i7edXm7piVedd2jfFc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ySYRh0dmOdIAOFVcsNe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M7vVEmFaLsgszme656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yDQnTQlfXKpxSnIoxuR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uDeDjtKbWbkQ6RmlmRG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kl6zXmI8QzzLCRH02cqz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7IgmKJJkftzejTxKvns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gkfuEmOteSJfdnjBCZo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cnyOsiH26IJmrV6f5nv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v3FarTLtpPsa8SVQTwLb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vRVoumT00xRvRu8iRNh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ThMekfuZ02VtxNe2poA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iD0qHAFXU8JCXDBg2Dw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AoWl4OoS2S4YZ8dTyUj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0xoSDTHXblM17wLpOz5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KVPAq9mWSOot3CumvQz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yZEt285CHtGND1vtnfw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zw5Bpbott6GTnQWX6dQ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MfYtQ1tkv0Qip7nrJTd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7KDFxp8ifJ8EJPCWlmZ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24rOAEuW2SVc8ePbu3c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9KoyPNyReRYrHzeJPtN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IxHo7aSVWnVVUGq1PHo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dGwfWKeIpsqU1QRqFnZ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MEyjND5TvBEj0SRd7H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3fN615AJlkawDjZ1drx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u0Ezap10bl9CaKBorq5j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imxQyOaRBGD2hETKDe4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vGQ7gOGg8DVzHh1jQdQj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Z7sWvGNQfFB2RR0qylb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7IWCIjnQ2Zw3GIEjjZt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XEqajqFu8nU00K0SYtt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vNahLf2bSgARKhcx0Xb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9FIUiq1ZOZCl8C01Eqs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p8ZIGqsvd5KmEuzRWB9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fp8zxZjL4TEvfAUAJAw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KRgcC7FhoOt3t84xSCn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JRePomsQDRo8wQhFP7F8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9ANecP9A6S3TKTfVbf4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FeGaKhusNMkEkd1pWWP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ArV8ZNlOmfC7Vyx15R5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qydwKGiRA1I7KnXRbgF1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qoJddsG8YgKNkyWlseAZ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bzHYSkfU7Ps7VYHP7lQk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EVHh4zIzEyomCGSkhLBU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BSsqNmDWyoZvWPOss4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TY35nsR5Z6FPXUI4L4IzB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ebTNfTOiUHtobCtW6hO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MLccZ6kxebLTXKhYynhW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sgRqCDWOB7fCNfB7r5Dv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48L46FbtjDQMIDWPhbl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m8zPekYPIubxObIExwhC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SQjPzbINkItcciSatKLs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L1wYaCOs9PyI0bfSldD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fUreaJE4sXywNNHmOdU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2zPQWGzVD74i0FjaHRV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gtHtiEWpudt6MCwWr4N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34WYMNvlhFbSSmS9x8Pq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aunraYppF6ExDYwGr07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2H14PRLPeVkGic5QtX0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reZxpKDNYj7PrFp69xE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cWFjBBwa3nNGfN4hr0c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ytLpqnNsqHuJ13S692g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2LqC1S5DDpKbncyca9n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cwM1plRabaLOr0ZNmVm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4YQFGxXR7qFMWzTQZsKM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7943</TotalTime>
  <Words>1654</Words>
  <Application>Microsoft Office PowerPoint</Application>
  <PresentationFormat>On-screen Show (4:3)</PresentationFormat>
  <Paragraphs>309</Paragraphs>
  <Slides>66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Arial Black</vt:lpstr>
      <vt:lpstr>Calibri</vt:lpstr>
      <vt:lpstr>Miriam Fixed</vt:lpstr>
      <vt:lpstr>Times New Roman</vt:lpstr>
      <vt:lpstr>Office Theme</vt:lpstr>
      <vt:lpstr>IEM Dog and Pony Show</vt:lpstr>
      <vt:lpstr>Who am I and why am I here?</vt:lpstr>
      <vt:lpstr>See something you don’t like?   Yell at me!</vt:lpstr>
      <vt:lpstr>Diplomatic Immunity </vt:lpstr>
      <vt:lpstr>What’s a Dog and Pony Show?</vt:lpstr>
      <vt:lpstr>What shall we discuss?</vt:lpstr>
      <vt:lpstr>Purpose of my maps is not to show good/bad offices, but show local gradients</vt:lpstr>
      <vt:lpstr>Watches &amp; Warnings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standard “Storm based” Warnings ranting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Darn it daryl,  I came here for stats (or free food),  not altruistic hyperbole.</vt:lpstr>
      <vt:lpstr>NWS County SVR/TOR Warnings</vt:lpstr>
      <vt:lpstr>NWS SBW SVR/TOR Warnings</vt:lpstr>
      <vt:lpstr>1 Oct 2007, warnings changed</vt:lpstr>
      <vt:lpstr>But what actually changed? NWS: Ignore the red, use the yellow</vt:lpstr>
      <vt:lpstr>These aren’t the polygons you’re looking for</vt:lpstr>
      <vt:lpstr>Oh daryl, you and your  1% type academic friends always focused on the outliers….  So another altruism:  If less than 50% of warnings are “storm based”, can the program still keep its name?</vt:lpstr>
      <vt:lpstr>Quiz Question #1 How do you cancel a portion of the warning?</vt:lpstr>
      <vt:lpstr>Quiz Question #2 What’s wrong with this picture?</vt:lpstr>
      <vt:lpstr>PowerPoint Presentation</vt:lpstr>
      <vt:lpstr>PowerPoint Presentation</vt:lpstr>
      <vt:lpstr>Bah, that is Fort Worth, we are fricken Pueblo</vt:lpstr>
      <vt:lpstr>PowerPoint Presentation</vt:lpstr>
      <vt:lpstr>PowerPoint Presentation</vt:lpstr>
      <vt:lpstr>PowerPoint Presentation</vt:lpstr>
      <vt:lpstr>PowerPoint Presentation</vt:lpstr>
      <vt:lpstr>1 Oct 2007 – 15 Mar 2019: Number of Polygon Vertices (SVR+TOR)</vt:lpstr>
      <vt:lpstr>Lets get quantitative</vt:lpstr>
      <vt:lpstr>PowerPoint Presentation</vt:lpstr>
      <vt:lpstr>PowerPoint Presentation</vt:lpstr>
      <vt:lpstr>PowerPoint Presentation</vt:lpstr>
      <vt:lpstr>Storm Based Warning size reduction by number of counties in warning</vt:lpstr>
      <vt:lpstr>Storm Based Warning # of Counties</vt:lpstr>
      <vt:lpstr>Oh daryl, what about this?</vt:lpstr>
      <vt:lpstr>PowerPoint Presentation</vt:lpstr>
      <vt:lpstr>PowerPoint Presentation</vt:lpstr>
      <vt:lpstr>Academic Thought Experiment</vt:lpstr>
      <vt:lpstr>PowerPoint Presentation</vt:lpstr>
      <vt:lpstr>PowerPoint Presentation</vt:lpstr>
      <vt:lpstr>PUB’s TORs 2008-2018 (based on LSR data)</vt:lpstr>
      <vt:lpstr>Chapter 2 Summary</vt:lpstr>
      <vt:lpstr>Apps &amp; Archives</vt:lpstr>
      <vt:lpstr>PowerPoint Presentation</vt:lpstr>
      <vt:lpstr>COOP Reports by WFO</vt:lpstr>
      <vt:lpstr>IEM Cow</vt:lpstr>
      <vt:lpstr>IEM Raccoon</vt:lpstr>
      <vt:lpstr>NEXRAD Archives</vt:lpstr>
      <vt:lpstr>VTEC Browser</vt:lpstr>
      <vt:lpstr>NEXRAD Storm Attribute Archive</vt:lpstr>
      <vt:lpstr>Fun Comparison, Here’s Miami KAMX</vt:lpstr>
      <vt:lpstr>“Autoplot” application ~200 Plot Types Almost all work for Colorado Data</vt:lpstr>
      <vt:lpstr>PowerPoint Presentation</vt:lpstr>
      <vt:lpstr>Other Archives of Interest</vt:lpstr>
      <vt:lpstr>Time for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akrherz</dc:creator>
  <cp:lastModifiedBy>Herzmann, Daryl E [AGRON]</cp:lastModifiedBy>
  <cp:revision>283</cp:revision>
  <dcterms:created xsi:type="dcterms:W3CDTF">2011-03-15T14:09:51Z</dcterms:created>
  <dcterms:modified xsi:type="dcterms:W3CDTF">2019-03-18T17:57:52Z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1LxI3P_5_0U80QjoRz34zChFwRxRyJR9g6Z8A-fZC34Y</vt:lpwstr>
  </property>
  <property fmtid="{D5CDD505-2E9C-101B-9397-08002B2CF9AE}" pid="3" name="Google.Documents.RevisionId">
    <vt:lpwstr>01894244037905311651</vt:lpwstr>
  </property>
  <property fmtid="{D5CDD505-2E9C-101B-9397-08002B2CF9AE}" pid="4" name="Google.Documents.PreviousRevisionId">
    <vt:lpwstr>04946180922090859055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