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heme/theme2.xml" ContentType="application/vnd.openxmlformats-officedocument.them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1.xml" ContentType="application/vnd.openxmlformats-officedocument.presentationml.notesSlide+xml"/>
  <Override PartName="/ppt/tags/tag74.xml" ContentType="application/vnd.openxmlformats-officedocument.presentationml.tags+xml"/>
  <Override PartName="/ppt/notesSlides/notesSlide2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385" r:id="rId3"/>
    <p:sldId id="257" r:id="rId4"/>
    <p:sldId id="386" r:id="rId5"/>
    <p:sldId id="388" r:id="rId6"/>
    <p:sldId id="368" r:id="rId7"/>
    <p:sldId id="342" r:id="rId8"/>
    <p:sldId id="285" r:id="rId9"/>
    <p:sldId id="355" r:id="rId10"/>
    <p:sldId id="367" r:id="rId11"/>
    <p:sldId id="372" r:id="rId12"/>
    <p:sldId id="370" r:id="rId13"/>
    <p:sldId id="387" r:id="rId14"/>
    <p:sldId id="375" r:id="rId15"/>
    <p:sldId id="371" r:id="rId16"/>
    <p:sldId id="373" r:id="rId17"/>
    <p:sldId id="318" r:id="rId18"/>
    <p:sldId id="374" r:id="rId19"/>
    <p:sldId id="369" r:id="rId20"/>
    <p:sldId id="349" r:id="rId21"/>
    <p:sldId id="364" r:id="rId22"/>
    <p:sldId id="379" r:id="rId23"/>
    <p:sldId id="378" r:id="rId24"/>
    <p:sldId id="348" r:id="rId25"/>
    <p:sldId id="376" r:id="rId26"/>
    <p:sldId id="316" r:id="rId27"/>
    <p:sldId id="317" r:id="rId28"/>
    <p:sldId id="377" r:id="rId29"/>
    <p:sldId id="383" r:id="rId30"/>
    <p:sldId id="382" r:id="rId31"/>
    <p:sldId id="384" r:id="rId32"/>
    <p:sldId id="380" r:id="rId33"/>
    <p:sldId id="381" r:id="rId34"/>
    <p:sldId id="319" r:id="rId35"/>
    <p:sldId id="286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82649" autoAdjust="0"/>
  </p:normalViewPr>
  <p:slideViewPr>
    <p:cSldViewPr>
      <p:cViewPr varScale="1">
        <p:scale>
          <a:sx n="54" d="100"/>
          <a:sy n="54" d="100"/>
        </p:scale>
        <p:origin x="92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7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5C72A-5A8B-4DFE-A09E-DDC75DFE841C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7F44C-D388-4ED0-9976-E17ACD347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763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</a:t>
            </a:r>
            <a:r>
              <a:rPr lang="en-US" baseline="0" dirty="0"/>
              <a:t> we go!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7F44C-D388-4ED0-9976-E17ACD347D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608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7F44C-D388-4ED0-9976-E17ACD347DC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801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7F44C-D388-4ED0-9976-E17ACD347DC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879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7F44C-D388-4ED0-9976-E17ACD347DC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71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7F44C-D388-4ED0-9976-E17ACD347DC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890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7F44C-D388-4ED0-9976-E17ACD347DC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19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7F44C-D388-4ED0-9976-E17ACD347DC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197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7F44C-D388-4ED0-9976-E17ACD347DC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96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27 Nov 2007	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2007 Fall AS Seminar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6EE3E72-AF53-47F2-B5E1-0D8B6B46A3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3BCDE-E511-4E7B-BDFE-655FE35864EF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7" Type="http://schemas.openxmlformats.org/officeDocument/2006/relationships/image" Target="../media/image1.png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7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request/asos/1min.phtm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mesonet.agron.iastate.edu/plotting/auto/?_wait=no&amp;q=211&amp;ptype=wind&amp;network=IA_ASOS&amp;zstation=DSM&amp;sts=2020%2F08%2F10+1545&amp;ets=2020%2F08%2F10+170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sites/windrose.phtml?station=DPA&amp;network=IL_ASOS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mesonet.agron.iastate.edu/request/download.p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plotting/auto/?_wait=no&amp;q=84&amp;sector=IA&amp;_opt_ugc=on&amp;_ugc_state=IL&amp;ugc=ILC043&amp;cwa=LIX&amp;src=mrms&amp;opt=acc&amp;usdm=no&amp;ptype=g&amp;sdate=2023%2F07%2F28&amp;edate=2023%2F07%2F28&amp;cmap=YlGnBu&amp;_r=43&amp;dpi=100&amp;_fmt=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mesonet.agron.iastate.edu/plotting/auto/?_wait=no&amp;q=160&amp;station=CIDI4&amp;dt=2016%2F09%2F27+0220&amp;var=primary&amp;dpi=100&amp;_fmt=js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wx/afos/p.php?pil=TCDAT1&amp;e=198909200334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hyperlink" Target="https://mesonet.agron.iastate.edu/timemachine/#59.0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5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mesonet.agron.iastate.edu/nws/spc_outlook_search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mesonet.agron.iastate.edu/mos/" TargetMode="External"/><Relationship Id="rId4" Type="http://schemas.openxmlformats.org/officeDocument/2006/relationships/hyperlink" Target="https://mesonet.agron.iastate.edu/plotting/auto/?_wait=no&amp;q=37&amp;network=IL_ASOS&amp;zstation=DPA&amp;month=10&amp;year=2023&amp;model=NBS&amp;var=t&amp;_r=43&amp;dpi=100&amp;_fmt=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request/gis/nexrad_storm_attrs.php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6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plotting/auto/?_wait=no&amp;q=212&amp;station=KDVN&amp;year=2023&amp;hour=00&amp;var=mucape_jkg&amp;level=500&amp;dpi=100&amp;_fmt=js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spreadsheets/d/15a_b5_oz2kEiLMacjMSNWiJeYizS8VuPBnjOhhngxKc/edit#gid=1391190654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mesonet.agron.iastate.edu/vtec/search.php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cow/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8.xml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raccoon/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9.xml"/><Relationship Id="rId6" Type="http://schemas.openxmlformats.org/officeDocument/2006/relationships/image" Target="../media/image33.png"/><Relationship Id="rId5" Type="http://schemas.openxmlformats.org/officeDocument/2006/relationships/image" Target="../media/image32.jp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sonet.agron.iastate.edu/plotting/auto/?_wait=no&amp;q=90&amp;t=cwa&amp;v=yearavg&amp;ilabel=yes&amp;geo=ugc&amp;drawc=yes&amp;year=2008&amp;year2=2023&amp;sdate=2008%2F01%2F01+0000&amp;edate=2018%2F01%2F01+0000&amp;station=LOT&amp;state=IA&amp;phenomena=FF&amp;significance=W&amp;cmap=terrain&amp;cmap_r=on&amp;interval=1&amp;_r=t&amp;dpi=100&amp;_fmt=pn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sonet.agron.iastate.edu/plotting/auto/?_wait=no&amp;q=90&amp;t=state&amp;v=lastyear&amp;ilabel=yes&amp;geo=ugc&amp;drawc=yes&amp;year=2001&amp;year2=2020&amp;sdate=2005%2F01%2F01+0000&amp;edate=2023%2F11%2F01+0000&amp;station=DMX&amp;state=IL&amp;phenomena=TO&amp;significance=W&amp;cmap=jet&amp;interval=1&amp;_r=43&amp;dpi=100&amp;_fmt=pn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sonet.agron.iastate.edu/plotting/auto/?_wait=no&amp;q=90&amp;t=state&amp;v=lastyear&amp;ilabel=yes&amp;geo=ugc&amp;drawc=yes&amp;year=2001&amp;year2=2020&amp;sdate=2005%2F01%2F01+0000&amp;edate=2023%2F11%2F01+0000&amp;station=DMX&amp;state=IL&amp;phenomena=TO&amp;significance=W&amp;cmap=jet&amp;interval=1&amp;_r=43&amp;dpi=100&amp;_fmt=png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sonet.agron.iastate.edu/plotting/auto/?_wait=no&amp;q=210&amp;pil=RER&amp;var=count&amp;sts=2012%2F03%2F01+0000&amp;ets=2012%2F04%2F01+0000&amp;cmap=plasma&amp;dpi=100&amp;_fmt=png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sonet.agron.iastate.edu/plotting/auto/?_wait=no&amp;q=56&amp;how=week&amp;opt=wfo&amp;state=IA&amp;station=LOT&amp;phenomena=SV&amp;significance=W&amp;_r=43&amp;dpi=100&amp;_fmt=png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plotting/auto/?_wait=no&amp;q=195&amp;_opt_date=on&amp;date=2013%2F11%2F17&amp;wfo=IND&amp;p=TO&amp;dpi=100&amp;_fmt=pn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7" Type="http://schemas.openxmlformats.org/officeDocument/2006/relationships/image" Target="../media/image40.png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85.xml"/><Relationship Id="rId4" Type="http://schemas.openxmlformats.org/officeDocument/2006/relationships/tags" Target="../tags/tag8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tarchive.geol.iastate.edu/" TargetMode="External"/><Relationship Id="rId7" Type="http://schemas.openxmlformats.org/officeDocument/2006/relationships/hyperlink" Target="https://mesonet.agron.iastate.edu/usage/" TargetMode="External"/><Relationship Id="rId2" Type="http://schemas.openxmlformats.org/officeDocument/2006/relationships/hyperlink" Target="https://mesonet.agron.iastate.ed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tfs1.agron.iastate.edu/" TargetMode="External"/><Relationship Id="rId5" Type="http://schemas.openxmlformats.org/officeDocument/2006/relationships/hyperlink" Target="https://mrms.agron.iastate.edu/" TargetMode="External"/><Relationship Id="rId4" Type="http://schemas.openxmlformats.org/officeDocument/2006/relationships/hyperlink" Target="https://mesonet-nexrad.agron.iastate.edu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hyperlink" Target="https://mesonet.agron.iastate.edu/plotting/auto/?_wait=no&amp;q=167&amp;network=IL_ASOS&amp;zstation=DPA&amp;month=10&amp;year=2023&amp;_r=43&amp;dpi=100&amp;_fmt=png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4.xml"/><Relationship Id="rId6" Type="http://schemas.openxmlformats.org/officeDocument/2006/relationships/hyperlink" Target="https://mesonet.agron.iastate.edu/plotting/auto/?_wait=no&amp;q=70&amp;opt=wfo&amp;station=LOT&amp;state=IA&amp;phenomena=SV&amp;significance=W&amp;split=jan1&amp;f=daily&amp;cmap=jet&amp;_r=43&amp;dpi=100&amp;_fmt=png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85800" y="2513520"/>
            <a:ext cx="7772400" cy="1470025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rgbClr val="FFFF00"/>
                </a:solidFill>
              </a:rPr>
              <a:t>Using the IEM for</a:t>
            </a:r>
            <a:br>
              <a:rPr lang="en-US" sz="6600" dirty="0">
                <a:solidFill>
                  <a:srgbClr val="FFFF00"/>
                </a:solidFill>
              </a:rPr>
            </a:br>
            <a:r>
              <a:rPr lang="en-US" sz="6600" dirty="0">
                <a:solidFill>
                  <a:srgbClr val="FFFF00"/>
                </a:solidFill>
              </a:rPr>
              <a:t>Fun and/or Profit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371600" y="4625974"/>
            <a:ext cx="6400800" cy="147002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Daryl Herzmann</a:t>
            </a:r>
          </a:p>
          <a:p>
            <a:r>
              <a:rPr lang="en-US" dirty="0"/>
              <a:t>@</a:t>
            </a:r>
            <a:r>
              <a:rPr lang="en-US" dirty="0" err="1"/>
              <a:t>akrherz</a:t>
            </a:r>
            <a:endParaRPr lang="en-US" dirty="0"/>
          </a:p>
          <a:p>
            <a:r>
              <a:rPr lang="en-US" dirty="0"/>
              <a:t>Iowa State University</a:t>
            </a:r>
          </a:p>
        </p:txBody>
      </p:sp>
      <p:pic>
        <p:nvPicPr>
          <p:cNvPr id="4" name="Picture 5" descr="cy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2400" y="201304"/>
            <a:ext cx="1445734" cy="1642491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C1FDDD-21B8-4A80-8C7E-29FEC53DC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Datasets Curated</a:t>
            </a:r>
            <a:br>
              <a:rPr lang="en-US" dirty="0"/>
            </a:br>
            <a:r>
              <a:rPr lang="en-US" sz="3100" dirty="0"/>
              <a:t>(or how many abbreviations fit on one slide)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154066-95E5-4EDB-BB0F-415DDA936FA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ASOS 1 Minute Data</a:t>
            </a:r>
          </a:p>
          <a:p>
            <a:r>
              <a:rPr lang="en-US" sz="2400" dirty="0" err="1"/>
              <a:t>Bufkit</a:t>
            </a:r>
            <a:r>
              <a:rPr lang="en-US" sz="2400" dirty="0"/>
              <a:t> Profiles</a:t>
            </a:r>
          </a:p>
          <a:p>
            <a:r>
              <a:rPr lang="en-US" sz="2400" dirty="0"/>
              <a:t>CLI Data</a:t>
            </a:r>
          </a:p>
          <a:p>
            <a:r>
              <a:rPr lang="en-US" sz="2400" dirty="0"/>
              <a:t>Flash Flood Guidance</a:t>
            </a:r>
          </a:p>
          <a:p>
            <a:r>
              <a:rPr lang="en-US" sz="2400" dirty="0">
                <a:solidFill>
                  <a:srgbClr val="FFFF00"/>
                </a:solidFill>
              </a:rPr>
              <a:t>Global METAR</a:t>
            </a:r>
          </a:p>
          <a:p>
            <a:r>
              <a:rPr lang="en-US" sz="2400" dirty="0">
                <a:solidFill>
                  <a:srgbClr val="FFFF00"/>
                </a:solidFill>
              </a:rPr>
              <a:t>HML (River Stage Forecasts)</a:t>
            </a:r>
          </a:p>
          <a:p>
            <a:r>
              <a:rPr lang="en-US" sz="2400" dirty="0"/>
              <a:t>Iowa+ Webcams</a:t>
            </a:r>
          </a:p>
          <a:p>
            <a:r>
              <a:rPr lang="en-US" sz="2400" dirty="0"/>
              <a:t>Local Storm Reports</a:t>
            </a:r>
          </a:p>
          <a:p>
            <a:r>
              <a:rPr lang="en-US" sz="2400" dirty="0"/>
              <a:t>MADIS / “HFMETAR”</a:t>
            </a:r>
          </a:p>
          <a:p>
            <a:r>
              <a:rPr lang="en-US" sz="2400" dirty="0"/>
              <a:t>MRMS</a:t>
            </a:r>
          </a:p>
          <a:p>
            <a:r>
              <a:rPr lang="en-US" sz="2400" dirty="0"/>
              <a:t>NCEP F000 Models</a:t>
            </a:r>
          </a:p>
          <a:p>
            <a:r>
              <a:rPr lang="en-US" sz="2400" dirty="0"/>
              <a:t>NEXRAD Level II Live Data</a:t>
            </a:r>
          </a:p>
          <a:p>
            <a:r>
              <a:rPr lang="en-US" sz="2400" dirty="0"/>
              <a:t>NLDN (Not Public)</a:t>
            </a:r>
          </a:p>
          <a:p>
            <a:r>
              <a:rPr lang="en-US" sz="2400" dirty="0"/>
              <a:t>NRCS SCAN</a:t>
            </a:r>
          </a:p>
          <a:p>
            <a:r>
              <a:rPr lang="en-US" sz="2400" dirty="0">
                <a:solidFill>
                  <a:srgbClr val="FFFF00"/>
                </a:solidFill>
              </a:rPr>
              <a:t>NWS Text Archive</a:t>
            </a:r>
          </a:p>
          <a:p>
            <a:r>
              <a:rPr lang="en-US" sz="2400" dirty="0">
                <a:solidFill>
                  <a:srgbClr val="FFFF00"/>
                </a:solidFill>
              </a:rPr>
              <a:t>NWS “</a:t>
            </a:r>
            <a:r>
              <a:rPr lang="en-US" sz="2400" dirty="0" err="1">
                <a:solidFill>
                  <a:srgbClr val="FFFF00"/>
                </a:solidFill>
              </a:rPr>
              <a:t>WaWA</a:t>
            </a:r>
            <a:r>
              <a:rPr lang="en-US" sz="2400" dirty="0">
                <a:solidFill>
                  <a:srgbClr val="FFFF00"/>
                </a:solidFill>
              </a:rPr>
              <a:t>” Map</a:t>
            </a:r>
          </a:p>
          <a:p>
            <a:endParaRPr lang="en-US" sz="24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C0C86B-007E-4A2A-B33D-EEA0F280B23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800" dirty="0"/>
              <a:t>PIREPs</a:t>
            </a:r>
          </a:p>
          <a:p>
            <a:r>
              <a:rPr lang="en-US" dirty="0"/>
              <a:t>Public RWIS Networks</a:t>
            </a:r>
          </a:p>
          <a:p>
            <a:r>
              <a:rPr lang="en-US" dirty="0">
                <a:solidFill>
                  <a:srgbClr val="FFFF00"/>
                </a:solidFill>
              </a:rPr>
              <a:t>RADAR Products</a:t>
            </a:r>
          </a:p>
          <a:p>
            <a:r>
              <a:rPr lang="en-US" sz="2800" dirty="0"/>
              <a:t>RTMA</a:t>
            </a:r>
          </a:p>
          <a:p>
            <a:r>
              <a:rPr lang="en-US" sz="2800" dirty="0">
                <a:solidFill>
                  <a:srgbClr val="FFFF00"/>
                </a:solidFill>
              </a:rPr>
              <a:t>SHEF HADS/DCP/COOP</a:t>
            </a:r>
          </a:p>
          <a:p>
            <a:r>
              <a:rPr lang="en-US" sz="2800" dirty="0"/>
              <a:t>SIGMETs/CWAs</a:t>
            </a:r>
          </a:p>
          <a:p>
            <a:r>
              <a:rPr lang="en-US" sz="2800" dirty="0">
                <a:solidFill>
                  <a:srgbClr val="FFFF00"/>
                </a:solidFill>
              </a:rPr>
              <a:t>SPC MCD/Watches/Outlooks</a:t>
            </a:r>
          </a:p>
          <a:p>
            <a:r>
              <a:rPr lang="en-US" dirty="0"/>
              <a:t>SMOS Satellite (Midwest)</a:t>
            </a:r>
          </a:p>
          <a:p>
            <a:r>
              <a:rPr lang="en-US" sz="2800" dirty="0">
                <a:solidFill>
                  <a:srgbClr val="FFFF00"/>
                </a:solidFill>
              </a:rPr>
              <a:t>Soundings</a:t>
            </a:r>
          </a:p>
          <a:p>
            <a:r>
              <a:rPr lang="en-US" sz="2800" dirty="0">
                <a:solidFill>
                  <a:srgbClr val="FFFF00"/>
                </a:solidFill>
              </a:rPr>
              <a:t>Text MOS</a:t>
            </a:r>
            <a:endParaRPr lang="en-US" sz="2800" dirty="0"/>
          </a:p>
          <a:p>
            <a:r>
              <a:rPr lang="en-US" dirty="0"/>
              <a:t>USCRN</a:t>
            </a:r>
          </a:p>
          <a:p>
            <a:r>
              <a:rPr lang="en-US" sz="2800" dirty="0"/>
              <a:t>Various Iowa-Only Observations</a:t>
            </a:r>
          </a:p>
          <a:p>
            <a:r>
              <a:rPr lang="en-US" dirty="0">
                <a:solidFill>
                  <a:srgbClr val="FFFF00"/>
                </a:solidFill>
              </a:rPr>
              <a:t>VTEC </a:t>
            </a:r>
            <a:r>
              <a:rPr lang="en-US" dirty="0" err="1">
                <a:solidFill>
                  <a:srgbClr val="FFFF00"/>
                </a:solidFill>
              </a:rPr>
              <a:t>WaWA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/>
              <a:t>15minute Fisher/Porter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C8AAB0-EBD9-4C90-AB65-D9E5C0F726E2}"/>
              </a:ext>
            </a:extLst>
          </p:cNvPr>
          <p:cNvSpPr txBox="1"/>
          <p:nvPr/>
        </p:nvSpPr>
        <p:spPr>
          <a:xfrm>
            <a:off x="0" y="6118202"/>
            <a:ext cx="906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</a:rPr>
              <a:t>Let us discuss more those highlighted in yellow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8407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352BE-C406-4841-9E65-1CBBA1DCA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ASOS 1 Minute via NCEI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3D80F273-1AFB-4A29-A4D1-9B98C865A9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600200"/>
            <a:ext cx="4038600" cy="302895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340693-3C82-4341-902A-F8EEA60876E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Daily processing what NCEI provides for 1 minute ASOS data</a:t>
            </a:r>
          </a:p>
          <a:p>
            <a:r>
              <a:rPr lang="en-US" dirty="0"/>
              <a:t>Archive back to 2000.</a:t>
            </a:r>
          </a:p>
          <a:p>
            <a:r>
              <a:rPr lang="en-US" dirty="0"/>
              <a:t>12-48 hour unavoidable delay for availability</a:t>
            </a:r>
          </a:p>
          <a:p>
            <a:r>
              <a:rPr lang="en-US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Download Link</a:t>
            </a:r>
            <a:r>
              <a:rPr lang="en-US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31F6A7-BE26-4BF8-9233-1B09FEEFE4C2}"/>
              </a:ext>
            </a:extLst>
          </p:cNvPr>
          <p:cNvSpPr txBox="1"/>
          <p:nvPr/>
        </p:nvSpPr>
        <p:spPr>
          <a:xfrm>
            <a:off x="914400" y="4811712"/>
            <a:ext cx="1912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Autplot</a:t>
            </a:r>
            <a:r>
              <a:rPr lang="en-US" sz="2800" dirty="0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211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492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CA9CF-B467-4B94-A863-E372CC96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ASOS/METAR Archive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F926A6C-FE9F-45FC-8E33-78F27DBA790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1843881"/>
            <a:ext cx="4038600" cy="40386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05D1A-3904-4C05-852F-1AA822F3320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Lots of Global METAR data (billions of </a:t>
            </a:r>
            <a:r>
              <a:rPr lang="en-US" dirty="0" err="1"/>
              <a:t>obs</a:t>
            </a:r>
            <a:r>
              <a:rPr lang="en-US" dirty="0"/>
              <a:t>)</a:t>
            </a:r>
          </a:p>
          <a:p>
            <a:r>
              <a:rPr lang="en-US" dirty="0"/>
              <a:t>Lots of apps to summarize it</a:t>
            </a:r>
          </a:p>
          <a:p>
            <a:r>
              <a:rPr lang="en-US" dirty="0"/>
              <a:t>Merges MADIS “HFMETAR” data too</a:t>
            </a:r>
          </a:p>
          <a:p>
            <a:r>
              <a:rPr lang="en-US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Windrose Link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Download Link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63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CA9CF-B467-4B94-A863-E372CC96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MRMS/PRISM/Stage IV Maps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F926A6C-FE9F-45FC-8E33-78F27DBA790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1843881"/>
            <a:ext cx="4038600" cy="40386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05D1A-3904-4C05-852F-1AA822F3320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Windrose Link</a:t>
            </a: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r>
              <a:rPr lang="en-US" dirty="0"/>
              <a:t>Generate zoomed in maps of daily </a:t>
            </a:r>
            <a:r>
              <a:rPr lang="en-US" dirty="0" err="1"/>
              <a:t>precip</a:t>
            </a:r>
            <a:r>
              <a:rPr lang="en-US" dirty="0"/>
              <a:t> estimates</a:t>
            </a:r>
          </a:p>
          <a:p>
            <a:r>
              <a:rPr lang="en-US" dirty="0"/>
              <a:t>Generate departures over custom periods of time</a:t>
            </a:r>
          </a:p>
        </p:txBody>
      </p:sp>
    </p:spTree>
    <p:extLst>
      <p:ext uri="{BB962C8B-B14F-4D97-AF65-F5344CB8AC3E}">
        <p14:creationId xmlns:p14="http://schemas.microsoft.com/office/powerpoint/2010/main" val="3969848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74E53-7AB7-4FE5-B298-EE84BF2C1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HML </a:t>
            </a:r>
            <a:r>
              <a:rPr lang="en-US" dirty="0" err="1"/>
              <a:t>Obs</a:t>
            </a:r>
            <a:r>
              <a:rPr lang="en-US" dirty="0"/>
              <a:t>/Forecast Archive </a:t>
            </a:r>
            <a:r>
              <a:rPr lang="en-US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(Link)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D661AA96-161C-4769-9D2B-08C83460519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51601"/>
            <a:ext cx="4038600" cy="242316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50FCD4-05C7-4F10-A516-85EFE1729B9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Archive all of the stage observations and forecast found in the HML product</a:t>
            </a:r>
          </a:p>
          <a:p>
            <a:r>
              <a:rPr lang="en-US" dirty="0" err="1"/>
              <a:t>Autoplot</a:t>
            </a:r>
            <a:r>
              <a:rPr lang="en-US" dirty="0"/>
              <a:t> 160 can plot these and offers a spreadsheet download</a:t>
            </a:r>
          </a:p>
        </p:txBody>
      </p:sp>
    </p:spTree>
    <p:extLst>
      <p:ext uri="{BB962C8B-B14F-4D97-AF65-F5344CB8AC3E}">
        <p14:creationId xmlns:p14="http://schemas.microsoft.com/office/powerpoint/2010/main" val="3872087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72ECE-06B7-4545-B9F2-D6E0EFD3E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NWS Text Products back to 1983!</a:t>
            </a:r>
          </a:p>
        </p:txBody>
      </p:sp>
      <p:pic>
        <p:nvPicPr>
          <p:cNvPr id="6" name="Content Placeholder 5" descr="A close up of a newspaper&#10;&#10;Description automatically generated">
            <a:extLst>
              <a:ext uri="{FF2B5EF4-FFF2-40B4-BE49-F238E27FC236}">
                <a16:creationId xmlns:a16="http://schemas.microsoft.com/office/drawing/2014/main" id="{A3FC4E29-DEB6-4FF1-94DE-1C3307EAD0A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96483"/>
            <a:ext cx="4038600" cy="3133396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BAE7EC-8C02-45A2-AA51-07751E3D322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My most satisfying data to make public!</a:t>
            </a:r>
          </a:p>
          <a:p>
            <a:r>
              <a:rPr lang="en-US" dirty="0"/>
              <a:t>Gold mine!!!</a:t>
            </a:r>
          </a:p>
          <a:p>
            <a:r>
              <a:rPr lang="en-US" dirty="0"/>
              <a:t>Old WMO sources, centers, WSOs are stored using present day WFOs, etc.</a:t>
            </a:r>
          </a:p>
          <a:p>
            <a:r>
              <a:rPr lang="en-US" dirty="0"/>
              <a:t>Hit me up for custom queries, like finding forecaster’s first signed product.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32D6EA-FAFF-43FB-9DFB-CC271D8A1643}"/>
              </a:ext>
            </a:extLst>
          </p:cNvPr>
          <p:cNvSpPr txBox="1"/>
          <p:nvPr/>
        </p:nvSpPr>
        <p:spPr>
          <a:xfrm>
            <a:off x="838200" y="5429879"/>
            <a:ext cx="9877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(Link)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460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C437C58-0B8F-4B5B-A696-8D38D4BB5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Archive of the weather.gov “</a:t>
            </a:r>
            <a:r>
              <a:rPr lang="en-US" dirty="0" err="1"/>
              <a:t>WaWA</a:t>
            </a:r>
            <a:r>
              <a:rPr lang="en-US" dirty="0"/>
              <a:t>” </a:t>
            </a:r>
            <a:br>
              <a:rPr lang="en-US" dirty="0"/>
            </a:br>
            <a:r>
              <a:rPr lang="en-US" dirty="0"/>
              <a:t>map since 2013 every 5 minutes </a:t>
            </a:r>
            <a:r>
              <a:rPr lang="en-US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(Link)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8" name="Content Placeholder 7" descr="A close up of a map&#10;&#10;Description automatically generated">
            <a:extLst>
              <a:ext uri="{FF2B5EF4-FFF2-40B4-BE49-F238E27FC236}">
                <a16:creationId xmlns:a16="http://schemas.microsoft.com/office/drawing/2014/main" id="{47CEB576-C993-4A47-BDC0-34005F6191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30" y="1600200"/>
            <a:ext cx="7241540" cy="4525963"/>
          </a:xfrm>
        </p:spPr>
      </p:pic>
    </p:spTree>
    <p:extLst>
      <p:ext uri="{BB962C8B-B14F-4D97-AF65-F5344CB8AC3E}">
        <p14:creationId xmlns:p14="http://schemas.microsoft.com/office/powerpoint/2010/main" val="2903370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NEXRAD Archives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3276600" cy="208788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1km composite every 5 minutes back to 1995</a:t>
            </a:r>
          </a:p>
          <a:p>
            <a:r>
              <a:rPr lang="en-US" dirty="0"/>
              <a:t>Single site imagery since 1 Jan 2012</a:t>
            </a:r>
          </a:p>
          <a:p>
            <a:r>
              <a:rPr lang="en-US" dirty="0"/>
              <a:t>Iowa NEXRADs and few others are backfilled to mid 1990s</a:t>
            </a:r>
          </a:p>
          <a:p>
            <a:r>
              <a:rPr lang="en-US" dirty="0"/>
              <a:t>GIS Ready!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88" y="4343400"/>
            <a:ext cx="4325815" cy="18745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9190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94696-1368-48DB-81AB-9E5E05188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SPC Outlook / MCD / Watch Search by Point </a:t>
            </a:r>
            <a:r>
              <a:rPr lang="en-US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(Link)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2E4DC5A-024E-4D6F-AABD-83DB8E1A3D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1676400"/>
            <a:ext cx="8229600" cy="4290117"/>
          </a:xfrm>
        </p:spPr>
      </p:pic>
    </p:spTree>
    <p:extLst>
      <p:ext uri="{BB962C8B-B14F-4D97-AF65-F5344CB8AC3E}">
        <p14:creationId xmlns:p14="http://schemas.microsoft.com/office/powerpoint/2010/main" val="2115995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0EF7E-7D3A-41FB-B033-4F6D942C8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467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Archive Point/Text MOS</a:t>
            </a:r>
            <a:br>
              <a:rPr lang="en-US" dirty="0"/>
            </a:br>
            <a:r>
              <a:rPr lang="en-US" dirty="0"/>
              <a:t>- Can download spreadsheets of data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CD1AA59-FE71-4308-8930-DEF33A3F417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2348707"/>
            <a:ext cx="4038600" cy="3028949"/>
          </a:xfrm>
        </p:spPr>
      </p:pic>
      <p:pic>
        <p:nvPicPr>
          <p:cNvPr id="6" name="Content Placeholder 5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2D276C6F-82C5-43CD-87D9-F7CC37463A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85972A-921E-4F34-9B50-B5DD094CEB91}"/>
              </a:ext>
            </a:extLst>
          </p:cNvPr>
          <p:cNvSpPr txBox="1"/>
          <p:nvPr/>
        </p:nvSpPr>
        <p:spPr>
          <a:xfrm>
            <a:off x="762000" y="5562600"/>
            <a:ext cx="3071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“</a:t>
            </a:r>
            <a:r>
              <a:rPr lang="en-US" sz="2800" dirty="0" err="1"/>
              <a:t>Autoplot</a:t>
            </a:r>
            <a:r>
              <a:rPr lang="en-US" sz="2800" dirty="0"/>
              <a:t> 37” </a:t>
            </a:r>
            <a:r>
              <a:rPr lang="en-US" sz="2800" dirty="0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(Link)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EF8529-6B4C-445D-8192-C4B75FCD4C48}"/>
              </a:ext>
            </a:extLst>
          </p:cNvPr>
          <p:cNvSpPr txBox="1"/>
          <p:nvPr/>
        </p:nvSpPr>
        <p:spPr>
          <a:xfrm>
            <a:off x="4876800" y="5562600"/>
            <a:ext cx="769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183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lage of a person screaming&#10;&#10;Description automatically generated">
            <a:extLst>
              <a:ext uri="{FF2B5EF4-FFF2-40B4-BE49-F238E27FC236}">
                <a16:creationId xmlns:a16="http://schemas.microsoft.com/office/drawing/2014/main" id="{427CDC28-C278-55D1-5823-978AE7646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3447"/>
            <a:ext cx="243883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490BF8-C067-3773-3403-44712218BB1A}"/>
              </a:ext>
            </a:extLst>
          </p:cNvPr>
          <p:cNvSpPr txBox="1"/>
          <p:nvPr/>
        </p:nvSpPr>
        <p:spPr>
          <a:xfrm>
            <a:off x="1066800" y="457200"/>
            <a:ext cx="441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I</a:t>
            </a:r>
            <a:r>
              <a:rPr lang="en-US" sz="3600" dirty="0"/>
              <a:t>owa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Lots of data outside of Iowa</a:t>
            </a:r>
          </a:p>
          <a:p>
            <a:endParaRPr lang="en-US" dirty="0"/>
          </a:p>
          <a:p>
            <a:r>
              <a:rPr lang="en-US" sz="3600" dirty="0">
                <a:solidFill>
                  <a:srgbClr val="FFFF00"/>
                </a:solidFill>
              </a:rPr>
              <a:t>E</a:t>
            </a:r>
            <a:r>
              <a:rPr lang="en-US" sz="3600" dirty="0"/>
              <a:t>nvironmental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Lots of data outside of</a:t>
            </a:r>
            <a:br>
              <a:rPr lang="en-US" sz="2400" dirty="0"/>
            </a:br>
            <a:r>
              <a:rPr lang="en-US" sz="2400" dirty="0"/>
              <a:t>temp/</a:t>
            </a:r>
            <a:r>
              <a:rPr lang="en-US" sz="2400" dirty="0" err="1"/>
              <a:t>precip</a:t>
            </a:r>
            <a:endParaRPr lang="en-US" sz="2400" dirty="0"/>
          </a:p>
          <a:p>
            <a:endParaRPr lang="en-US" dirty="0"/>
          </a:p>
          <a:p>
            <a:r>
              <a:rPr lang="en-US" sz="3600" dirty="0" err="1">
                <a:solidFill>
                  <a:srgbClr val="FFFF00"/>
                </a:solidFill>
              </a:rPr>
              <a:t>M</a:t>
            </a:r>
            <a:r>
              <a:rPr lang="en-US" sz="3600" dirty="0" err="1"/>
              <a:t>esonet</a:t>
            </a: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More akin to “</a:t>
            </a:r>
            <a:r>
              <a:rPr lang="en-US" sz="2400" dirty="0" err="1"/>
              <a:t>Mesowest</a:t>
            </a:r>
            <a:r>
              <a:rPr lang="en-US" sz="2400" dirty="0"/>
              <a:t>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 traditional “</a:t>
            </a:r>
            <a:r>
              <a:rPr lang="en-US" sz="2400" dirty="0" err="1"/>
              <a:t>Mesonet</a:t>
            </a:r>
            <a:r>
              <a:rPr lang="en-US" sz="2400" dirty="0"/>
              <a:t>” for Iowa, yet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CFA0318-35CC-89B7-BD43-331E5CBBD0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008" y="5181600"/>
            <a:ext cx="2799184" cy="1371600"/>
          </a:xfrm>
          <a:prstGeom prst="rect">
            <a:avLst/>
          </a:prstGeom>
        </p:spPr>
      </p:pic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6AE687AA-A62A-BA9B-D71E-807D44F08E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4800" y="1600200"/>
            <a:ext cx="762000" cy="762000"/>
          </a:xfrm>
          <a:prstGeom prst="rect">
            <a:avLst/>
          </a:prstGeom>
        </p:spPr>
      </p:pic>
      <p:pic>
        <p:nvPicPr>
          <p:cNvPr id="11" name="Graphic 10" descr="Badge Unfollow with solid fill">
            <a:extLst>
              <a:ext uri="{FF2B5EF4-FFF2-40B4-BE49-F238E27FC236}">
                <a16:creationId xmlns:a16="http://schemas.microsoft.com/office/drawing/2014/main" id="{8D45EE17-A131-8942-52AF-B067496A91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4800" y="457200"/>
            <a:ext cx="762001" cy="762001"/>
          </a:xfrm>
          <a:prstGeom prst="rect">
            <a:avLst/>
          </a:prstGeom>
        </p:spPr>
      </p:pic>
      <p:pic>
        <p:nvPicPr>
          <p:cNvPr id="13" name="Graphic 12" descr="Badge Unfollow with solid fill">
            <a:extLst>
              <a:ext uri="{FF2B5EF4-FFF2-40B4-BE49-F238E27FC236}">
                <a16:creationId xmlns:a16="http://schemas.microsoft.com/office/drawing/2014/main" id="{B3A25303-C3BD-B2E7-75B7-D475A78B90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6355" y="3200399"/>
            <a:ext cx="762001" cy="76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2231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5012"/>
          </a:xfrm>
        </p:spPr>
        <p:txBody>
          <a:bodyPr>
            <a:normAutofit fontScale="90000"/>
          </a:bodyPr>
          <a:lstStyle/>
          <a:p>
            <a:r>
              <a:rPr lang="en-US" dirty="0"/>
              <a:t>NEXRAD Storm Attribute Archive (</a:t>
            </a:r>
            <a:r>
              <a:rPr lang="en-US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US" dirty="0">
                <a:solidFill>
                  <a:srgbClr val="FFFF00"/>
                </a:solidFill>
              </a:rPr>
              <a:t>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49989C9-6236-425F-B883-1FE39A6E863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0" y="1009650"/>
            <a:ext cx="7696199" cy="5772149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41976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5012"/>
          </a:xfrm>
        </p:spPr>
        <p:txBody>
          <a:bodyPr>
            <a:normAutofit fontScale="90000"/>
          </a:bodyPr>
          <a:lstStyle/>
          <a:p>
            <a:r>
              <a:rPr lang="en-US" dirty="0"/>
              <a:t>For comparison, here is Miami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49989C9-6236-425F-B883-1FE39A6E863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0" y="1009650"/>
            <a:ext cx="7696198" cy="5772149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4539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34696-5AF0-4D74-BC39-8633262EE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Sounding Archive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8EE40A4-738C-4EF2-A24E-36B6460BE1F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3410112"/>
            <a:ext cx="8298808" cy="299068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E4335C-FD9A-44B4-AEE1-0921C23573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/>
              <a:t>Yearly interactive timeseries, excel export </a:t>
            </a:r>
            <a:r>
              <a:rPr lang="en-US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(Link)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/>
              <a:t>Computed ~40 some sounding parameters</a:t>
            </a:r>
          </a:p>
          <a:p>
            <a:r>
              <a:rPr lang="en-US" dirty="0"/>
              <a:t>SPC thankfully has something better than this.</a:t>
            </a:r>
          </a:p>
        </p:txBody>
      </p:sp>
    </p:spTree>
    <p:extLst>
      <p:ext uri="{BB962C8B-B14F-4D97-AF65-F5344CB8AC3E}">
        <p14:creationId xmlns:p14="http://schemas.microsoft.com/office/powerpoint/2010/main" val="36747883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6E6BF-2733-4389-B01D-0DF50E6D7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IEM’s VTEC Database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92450-DF3A-460E-8B25-B9AED07C5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For various crazy reasons, perhaps the best (read: only public) NWS VTEC database exists in a corn field in the middle of Iowa with me.</a:t>
            </a:r>
          </a:p>
          <a:p>
            <a:r>
              <a:rPr lang="en-US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887 Defect Reports since Aug 2017</a:t>
            </a:r>
            <a:r>
              <a:rPr lang="en-US" dirty="0"/>
              <a:t> (since I started keeping track of my whining!). Anyway, NWS HQ contacts say I am about the only one that complains anymore, gasp.</a:t>
            </a:r>
          </a:p>
          <a:p>
            <a:r>
              <a:rPr lang="en-US" dirty="0"/>
              <a:t>NWS Performance Branch database is smaller </a:t>
            </a:r>
            <a:r>
              <a:rPr lang="en-US" dirty="0">
                <a:sym typeface="Wingdings" panose="05000000000000000000" pitchFamily="2" charset="2"/>
              </a:rPr>
              <a:t></a:t>
            </a:r>
          </a:p>
          <a:p>
            <a:r>
              <a:rPr lang="en-US" dirty="0">
                <a:sym typeface="Wingdings" panose="05000000000000000000" pitchFamily="2" charset="2"/>
              </a:rPr>
              <a:t>I created VTEC events for SVR, TOR, FFWs prior to 2005, may seek funding to expand that work.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684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VTEC Browser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1" y="1580419"/>
            <a:ext cx="8763000" cy="4680995"/>
          </a:xfrm>
        </p:spPr>
      </p:pic>
    </p:spTree>
    <p:extLst>
      <p:ext uri="{BB962C8B-B14F-4D97-AF65-F5344CB8AC3E}">
        <p14:creationId xmlns:p14="http://schemas.microsoft.com/office/powerpoint/2010/main" val="27039344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3EA02-130E-4D3F-9FFF-21FED71BF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SBW Polygon Search by Point </a:t>
            </a:r>
            <a:r>
              <a:rPr lang="en-US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(Link)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/>
              <a:t>(same page has by county/zone)</a:t>
            </a:r>
          </a:p>
        </p:txBody>
      </p:sp>
      <p:pic>
        <p:nvPicPr>
          <p:cNvPr id="6" name="Content Placeholder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8CA222E-54BF-4482-84AB-20D9CDF6C2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18560"/>
            <a:ext cx="8229600" cy="4289242"/>
          </a:xfrm>
        </p:spPr>
      </p:pic>
    </p:spTree>
    <p:extLst>
      <p:ext uri="{BB962C8B-B14F-4D97-AF65-F5344CB8AC3E}">
        <p14:creationId xmlns:p14="http://schemas.microsoft.com/office/powerpoint/2010/main" val="17730045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274638"/>
            <a:ext cx="5867400" cy="1143000"/>
          </a:xfrm>
        </p:spPr>
        <p:txBody>
          <a:bodyPr/>
          <a:lstStyle/>
          <a:p>
            <a:r>
              <a:rPr lang="en-US" dirty="0"/>
              <a:t>IEM Cow </a:t>
            </a:r>
            <a:r>
              <a:rPr lang="en-US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(Link)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609600"/>
            <a:ext cx="2413000" cy="14478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SBW Verification based on </a:t>
            </a:r>
            <a:r>
              <a:rPr lang="en-US" dirty="0">
                <a:solidFill>
                  <a:srgbClr val="FFFF00"/>
                </a:solidFill>
              </a:rPr>
              <a:t>Local Storm Reports, not Storm Data</a:t>
            </a:r>
          </a:p>
          <a:p>
            <a:r>
              <a:rPr lang="en-US" dirty="0"/>
              <a:t>Provides geometry stats on polygon</a:t>
            </a:r>
          </a:p>
          <a:p>
            <a:r>
              <a:rPr lang="en-US" dirty="0"/>
              <a:t>Handy way to review event data</a:t>
            </a:r>
          </a:p>
          <a:p>
            <a:r>
              <a:rPr lang="en-US" dirty="0"/>
              <a:t>It is ‘live’ and accurate at the time of page load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94" y="2286000"/>
            <a:ext cx="4357640" cy="3733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78829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6553200" cy="1143000"/>
          </a:xfrm>
        </p:spPr>
        <p:txBody>
          <a:bodyPr/>
          <a:lstStyle/>
          <a:p>
            <a:r>
              <a:rPr lang="en-US" dirty="0"/>
              <a:t>IEM Raccoon </a:t>
            </a:r>
            <a:r>
              <a:rPr lang="en-US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(Link)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88034"/>
            <a:ext cx="2905125" cy="218122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simple and quick </a:t>
            </a:r>
            <a:r>
              <a:rPr lang="en-US" dirty="0" err="1"/>
              <a:t>Powerpoints</a:t>
            </a:r>
            <a:r>
              <a:rPr lang="en-US" dirty="0"/>
              <a:t> of SVR,TOR warning events</a:t>
            </a:r>
          </a:p>
          <a:p>
            <a:r>
              <a:rPr lang="en-US" dirty="0"/>
              <a:t>Intended use:</a:t>
            </a:r>
          </a:p>
          <a:p>
            <a:pPr lvl="1"/>
            <a:r>
              <a:rPr lang="en-US" dirty="0"/>
              <a:t>Internal Office review of events</a:t>
            </a:r>
          </a:p>
          <a:p>
            <a:pPr lvl="1"/>
            <a:r>
              <a:rPr lang="en-US" dirty="0"/>
              <a:t>Quick materials for presentations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3400"/>
            <a:ext cx="2314575" cy="1800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98486"/>
            <a:ext cx="2895600" cy="21812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49156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1" y="228600"/>
            <a:ext cx="8097305" cy="6072979"/>
          </a:xfrm>
        </p:spPr>
      </p:pic>
      <p:sp>
        <p:nvSpPr>
          <p:cNvPr id="8" name="TextBox 7"/>
          <p:cNvSpPr txBox="1"/>
          <p:nvPr/>
        </p:nvSpPr>
        <p:spPr>
          <a:xfrm>
            <a:off x="0" y="629205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Autoplot</a:t>
            </a:r>
            <a:r>
              <a:rPr lang="en-US" sz="2800" dirty="0"/>
              <a:t> #90 </a:t>
            </a:r>
            <a:r>
              <a:rPr lang="en-US" sz="2800" dirty="0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(Link)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1821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1" y="228600"/>
            <a:ext cx="8097305" cy="6072978"/>
          </a:xfrm>
        </p:spPr>
      </p:pic>
      <p:sp>
        <p:nvSpPr>
          <p:cNvPr id="8" name="TextBox 7"/>
          <p:cNvSpPr txBox="1"/>
          <p:nvPr/>
        </p:nvSpPr>
        <p:spPr>
          <a:xfrm>
            <a:off x="0" y="629205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Autoplot</a:t>
            </a:r>
            <a:r>
              <a:rPr lang="en-US" sz="2800" dirty="0"/>
              <a:t> #90 </a:t>
            </a:r>
            <a:r>
              <a:rPr lang="en-US" sz="2800" dirty="0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(Link)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246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going on here?</a:t>
            </a:r>
            <a:br>
              <a:rPr lang="en-US" dirty="0"/>
            </a:br>
            <a:r>
              <a:rPr lang="en-US" dirty="0"/>
              <a:t>https://mesonet.agron.iastate.edu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919083-A34A-D8B3-B892-DFBED051F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324" y="2362200"/>
            <a:ext cx="4064476" cy="2971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B7F237-7766-33FA-5B03-9EF415EE328F}"/>
              </a:ext>
            </a:extLst>
          </p:cNvPr>
          <p:cNvSpPr txBox="1"/>
          <p:nvPr/>
        </p:nvSpPr>
        <p:spPr>
          <a:xfrm>
            <a:off x="457200" y="1752600"/>
            <a:ext cx="41148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For past 22 years, I’ve implemented about 95% of the requests made of me for weather / climate products + data.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Unmitigated website feature sprawl with ~150 apps, ~30 download portals, and ~230 automated plotting apps.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To atone for these sins, I promptly answer all the emails I get. (GOTO step 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8194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1" y="228600"/>
            <a:ext cx="8097305" cy="6072978"/>
          </a:xfrm>
        </p:spPr>
      </p:pic>
      <p:sp>
        <p:nvSpPr>
          <p:cNvPr id="8" name="TextBox 7"/>
          <p:cNvSpPr txBox="1"/>
          <p:nvPr/>
        </p:nvSpPr>
        <p:spPr>
          <a:xfrm>
            <a:off x="0" y="629205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Autoplot</a:t>
            </a:r>
            <a:r>
              <a:rPr lang="en-US" sz="2800" dirty="0"/>
              <a:t> #90 </a:t>
            </a:r>
            <a:r>
              <a:rPr lang="en-US" sz="2800" dirty="0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(Link)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947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1" y="228600"/>
            <a:ext cx="8097304" cy="6072978"/>
          </a:xfrm>
        </p:spPr>
      </p:pic>
      <p:sp>
        <p:nvSpPr>
          <p:cNvPr id="8" name="TextBox 7"/>
          <p:cNvSpPr txBox="1"/>
          <p:nvPr/>
        </p:nvSpPr>
        <p:spPr>
          <a:xfrm>
            <a:off x="0" y="629205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Autoplot</a:t>
            </a:r>
            <a:r>
              <a:rPr lang="en-US" sz="2800" dirty="0"/>
              <a:t> #210 </a:t>
            </a:r>
            <a:r>
              <a:rPr lang="en-US" sz="2800" dirty="0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(Link)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5972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1" y="228600"/>
            <a:ext cx="8097305" cy="6072978"/>
          </a:xfrm>
        </p:spPr>
      </p:pic>
      <p:sp>
        <p:nvSpPr>
          <p:cNvPr id="8" name="TextBox 7"/>
          <p:cNvSpPr txBox="1"/>
          <p:nvPr/>
        </p:nvSpPr>
        <p:spPr>
          <a:xfrm>
            <a:off x="0" y="629205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Autoplot</a:t>
            </a:r>
            <a:r>
              <a:rPr lang="en-US" sz="2800" dirty="0"/>
              <a:t> #56 </a:t>
            </a:r>
            <a:r>
              <a:rPr lang="en-US" sz="2800" dirty="0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(Link)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6402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629205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Autoplot</a:t>
            </a:r>
            <a:r>
              <a:rPr lang="en-US" sz="2800" dirty="0"/>
              <a:t> #195 </a:t>
            </a:r>
            <a:r>
              <a:rPr lang="en-US" sz="2800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(Link)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9" name="Content Placeholder 8" descr="A graph showing a map of a storm&#10;&#10;Description automatically generated">
            <a:extLst>
              <a:ext uri="{FF2B5EF4-FFF2-40B4-BE49-F238E27FC236}">
                <a16:creationId xmlns:a16="http://schemas.microsoft.com/office/drawing/2014/main" id="{17594CE1-8E9C-0C47-6F57-A8CFF91445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95276"/>
            <a:ext cx="7995708" cy="5996781"/>
          </a:xfrm>
        </p:spPr>
      </p:pic>
    </p:spTree>
    <p:extLst>
      <p:ext uri="{BB962C8B-B14F-4D97-AF65-F5344CB8AC3E}">
        <p14:creationId xmlns:p14="http://schemas.microsoft.com/office/powerpoint/2010/main" val="6267965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Standard Last Slide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52400" y="25146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Hopefully </a:t>
            </a:r>
            <a:r>
              <a:rPr lang="en-US" sz="3600" strike="sngStrike" dirty="0">
                <a:solidFill>
                  <a:srgbClr val="FFFF00"/>
                </a:solidFill>
              </a:rPr>
              <a:t>NCDC</a:t>
            </a:r>
            <a:r>
              <a:rPr lang="en-US" sz="3600" dirty="0">
                <a:solidFill>
                  <a:srgbClr val="FFFF00"/>
                </a:solidFill>
              </a:rPr>
              <a:t> NCEI puts me out </a:t>
            </a:r>
          </a:p>
          <a:p>
            <a:pPr algn="ctr"/>
            <a:r>
              <a:rPr lang="en-US" sz="3600" dirty="0">
                <a:solidFill>
                  <a:srgbClr val="FFFF00"/>
                </a:solidFill>
              </a:rPr>
              <a:t>of (my misery / business) someday!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33471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Time for Questions?</a:t>
            </a:r>
            <a:br>
              <a:rPr lang="en-US" dirty="0"/>
            </a:br>
            <a:r>
              <a:rPr lang="en-US" sz="4000" dirty="0"/>
              <a:t>PPT: IEM Website -&gt; Info -&gt; Presentations</a:t>
            </a:r>
            <a:endParaRPr lang="en-US" dirty="0"/>
          </a:p>
        </p:txBody>
      </p:sp>
      <p:sp>
        <p:nvSpPr>
          <p:cNvPr id="50181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48200" y="3581400"/>
            <a:ext cx="3506788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</a:rPr>
              <a:t>Daryl Herzmann</a:t>
            </a:r>
          </a:p>
          <a:p>
            <a:r>
              <a:rPr lang="en-US" sz="3200">
                <a:latin typeface="Times New Roman" pitchFamily="18" charset="0"/>
              </a:rPr>
              <a:t>515.294.5978</a:t>
            </a:r>
          </a:p>
          <a:p>
            <a:r>
              <a:rPr lang="en-US" sz="3200">
                <a:latin typeface="Times New Roman" pitchFamily="18" charset="0"/>
              </a:rPr>
              <a:t>akrherz@iastate.edu</a:t>
            </a:r>
          </a:p>
        </p:txBody>
      </p:sp>
      <p:pic>
        <p:nvPicPr>
          <p:cNvPr id="50182" name="Picture 6" descr="tuxmexican"/>
          <p:cNvPicPr>
            <a:picLocks noGrp="1" noChangeAspect="1" noChangeArrowheads="1"/>
          </p:cNvPicPr>
          <p:nvPr>
            <p:ph type="clipArt" sz="half" idx="1"/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609600" y="1828800"/>
            <a:ext cx="3505200" cy="4114800"/>
          </a:xfrm>
          <a:noFill/>
          <a:ln/>
        </p:spPr>
      </p:pic>
      <p:sp>
        <p:nvSpPr>
          <p:cNvPr id="50183" name="WordArt 7"/>
          <p:cNvSpPr>
            <a:spLocks noChangeArrowheads="1" noChangeShapeType="1" noTextEdit="1"/>
          </p:cNvSpPr>
          <p:nvPr>
            <p:custDataLst>
              <p:tags r:id="rId5"/>
            </p:custDataLst>
          </p:nvPr>
        </p:nvSpPr>
        <p:spPr bwMode="auto">
          <a:xfrm>
            <a:off x="4371975" y="2590800"/>
            <a:ext cx="4162425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mesonet.agron.iastate.edu</a:t>
            </a:r>
          </a:p>
          <a:p>
            <a:pPr algn="ctr"/>
            <a:r>
              <a:rPr lang="en-US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mtarchive.geol.iastate.edu</a:t>
            </a: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1D574-2C80-C6E9-D74C-90F415DBE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Subversive + Altruistic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A6F64-8976-742C-E58F-CC34A4BC6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Create open and reproducible workflows</a:t>
            </a:r>
          </a:p>
          <a:p>
            <a:pPr lvl="1"/>
            <a:r>
              <a:rPr lang="en-US" dirty="0"/>
              <a:t>*Everything* on </a:t>
            </a:r>
            <a:r>
              <a:rPr lang="en-US" dirty="0" err="1"/>
              <a:t>Github</a:t>
            </a:r>
            <a:r>
              <a:rPr lang="en-US" dirty="0"/>
              <a:t> with permissive license</a:t>
            </a:r>
          </a:p>
          <a:p>
            <a:r>
              <a:rPr lang="en-US" dirty="0"/>
              <a:t>Do small things well, iterate rapidly</a:t>
            </a:r>
          </a:p>
          <a:p>
            <a:pPr lvl="1"/>
            <a:r>
              <a:rPr lang="en-US" dirty="0"/>
              <a:t>The advantage of being on island / </a:t>
            </a:r>
            <a:r>
              <a:rPr lang="en-US" dirty="0" err="1"/>
              <a:t>thiefdom</a:t>
            </a:r>
            <a:endParaRPr lang="en-US" dirty="0"/>
          </a:p>
          <a:p>
            <a:r>
              <a:rPr lang="en-US" dirty="0"/>
              <a:t>Keep URLs stable, deep linkable, predictable</a:t>
            </a:r>
          </a:p>
          <a:p>
            <a:pPr lvl="1"/>
            <a:r>
              <a:rPr lang="en-US" dirty="0"/>
              <a:t>Bookmarks / links should live forever!</a:t>
            </a:r>
          </a:p>
          <a:p>
            <a:r>
              <a:rPr lang="en-US" dirty="0"/>
              <a:t>Enjoy the irony</a:t>
            </a:r>
          </a:p>
          <a:p>
            <a:pPr lvl="1"/>
            <a:r>
              <a:rPr lang="en-US" dirty="0"/>
              <a:t>I’m in the middle of an Iowa corn field creating services and datasets used all over the place.</a:t>
            </a:r>
          </a:p>
        </p:txBody>
      </p:sp>
    </p:spTree>
    <p:extLst>
      <p:ext uri="{BB962C8B-B14F-4D97-AF65-F5344CB8AC3E}">
        <p14:creationId xmlns:p14="http://schemas.microsoft.com/office/powerpoint/2010/main" val="1543299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DC68E-C16E-B05C-D6AB-F0DC789E2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(Git)hub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C2C1D-0E3F-5922-6710-99E2BC991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 tools of collaborative code development</a:t>
            </a:r>
          </a:p>
          <a:p>
            <a:r>
              <a:rPr lang="en-US" dirty="0"/>
              <a:t>A means of backup and reversion control</a:t>
            </a:r>
          </a:p>
          <a:p>
            <a:r>
              <a:rPr lang="en-US" dirty="0"/>
              <a:t>Take advantage of lots of free CI, AI, community tooling for software QA/QC</a:t>
            </a:r>
          </a:p>
          <a:p>
            <a:r>
              <a:rPr lang="en-US" dirty="0"/>
              <a:t>Watch over the shoulders of giants</a:t>
            </a:r>
          </a:p>
          <a:p>
            <a:r>
              <a:rPr lang="en-US" dirty="0"/>
              <a:t>Lurk on various important repositories</a:t>
            </a:r>
          </a:p>
          <a:p>
            <a:r>
              <a:rPr lang="en-US" dirty="0"/>
              <a:t>Git-ops, local development, push to production</a:t>
            </a:r>
          </a:p>
        </p:txBody>
      </p:sp>
    </p:spTree>
    <p:extLst>
      <p:ext uri="{BB962C8B-B14F-4D97-AF65-F5344CB8AC3E}">
        <p14:creationId xmlns:p14="http://schemas.microsoft.com/office/powerpoint/2010/main" val="2641598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844B1-AAC1-45C6-976F-57D43179F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3429000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solidFill>
                  <a:srgbClr val="FFC000"/>
                </a:solidFill>
              </a:rPr>
              <a:t>Websites, on the Internets:</a:t>
            </a:r>
            <a:br>
              <a:rPr lang="en-US" sz="3600" dirty="0">
                <a:solidFill>
                  <a:srgbClr val="FFFF00"/>
                </a:solidFill>
              </a:rPr>
            </a:br>
            <a:r>
              <a:rPr lang="en-US" sz="3600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https://mesonet.agron.iastate.edu</a:t>
            </a:r>
            <a:br>
              <a:rPr lang="en-US" sz="3600" dirty="0">
                <a:solidFill>
                  <a:srgbClr val="FFFF00"/>
                </a:solidFill>
              </a:rPr>
            </a:br>
            <a:r>
              <a:rPr lang="en-US" sz="3600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https://mtarchive.geol.iastate.edu</a:t>
            </a:r>
            <a:br>
              <a:rPr lang="en-US" sz="3600" dirty="0">
                <a:solidFill>
                  <a:srgbClr val="FFFF00"/>
                </a:solidFill>
              </a:rPr>
            </a:br>
            <a:r>
              <a:rPr lang="en-US" sz="3600" dirty="0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https://mesonet-nexrad.agron.iastate.edu</a:t>
            </a:r>
            <a:br>
              <a:rPr lang="en-US" sz="3600" dirty="0">
                <a:solidFill>
                  <a:srgbClr val="FFFF00"/>
                </a:solidFill>
              </a:rPr>
            </a:br>
            <a:r>
              <a:rPr lang="en-US" sz="3600" dirty="0">
                <a:solidFill>
                  <a:srgbClr val="FFFF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https://mrms.agron.iastate.edu</a:t>
            </a:r>
            <a:br>
              <a:rPr lang="en-US" sz="3600" dirty="0">
                <a:solidFill>
                  <a:srgbClr val="FFFF00"/>
                </a:solidFill>
              </a:rPr>
            </a:br>
            <a:r>
              <a:rPr lang="en-US" sz="3600" dirty="0">
                <a:solidFill>
                  <a:srgbClr val="FFFF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https://metfs1.agron.iastate.edu</a:t>
            </a:r>
            <a:br>
              <a:rPr lang="en-US" sz="3600" dirty="0">
                <a:solidFill>
                  <a:srgbClr val="FFFF00"/>
                </a:solidFill>
              </a:rPr>
            </a:b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6312D-C549-46F4-8C40-897F75EC0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886200"/>
            <a:ext cx="8229600" cy="223996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~ 300 TB of “live” data on scrapable trees</a:t>
            </a:r>
          </a:p>
          <a:p>
            <a:r>
              <a:rPr lang="en-US" sz="2400" dirty="0"/>
              <a:t>~ 10 TB of database information fronted by various web services</a:t>
            </a:r>
          </a:p>
          <a:p>
            <a:r>
              <a:rPr lang="en-US" sz="2400" dirty="0"/>
              <a:t>~ 200 million web requests per day from about 250,000 unique IPs (</a:t>
            </a:r>
            <a:r>
              <a:rPr lang="en-US" sz="2400" dirty="0">
                <a:solidFill>
                  <a:srgbClr val="FFFF0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US" sz="2400" dirty="0">
                <a:solidFill>
                  <a:srgbClr val="FFFF00"/>
                </a:solidFill>
              </a:rPr>
              <a:t>)</a:t>
            </a:r>
          </a:p>
          <a:p>
            <a:r>
              <a:rPr lang="en-US" sz="2400" dirty="0"/>
              <a:t>~ 30 servers over 3 datacenters.</a:t>
            </a:r>
          </a:p>
          <a:p>
            <a:r>
              <a:rPr lang="en-US" sz="2400" dirty="0" err="1"/>
              <a:t>Ufffff</a:t>
            </a:r>
            <a:r>
              <a:rPr lang="en-US" sz="2400" dirty="0"/>
              <a:t>, what a mess I </a:t>
            </a:r>
            <a:r>
              <a:rPr lang="en-US" sz="2800" dirty="0"/>
              <a:t>have</a:t>
            </a:r>
            <a:r>
              <a:rPr lang="en-US" sz="2400" dirty="0"/>
              <a:t> created!</a:t>
            </a:r>
          </a:p>
        </p:txBody>
      </p:sp>
    </p:spTree>
    <p:extLst>
      <p:ext uri="{BB962C8B-B14F-4D97-AF65-F5344CB8AC3E}">
        <p14:creationId xmlns:p14="http://schemas.microsoft.com/office/powerpoint/2010/main" val="3404798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26640"/>
            <a:ext cx="8954771" cy="4729632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C46B8B-D815-47FE-983E-160346D1A9A8}"/>
              </a:ext>
            </a:extLst>
          </p:cNvPr>
          <p:cNvSpPr txBox="1"/>
          <p:nvPr/>
        </p:nvSpPr>
        <p:spPr>
          <a:xfrm>
            <a:off x="20472" y="210723"/>
            <a:ext cx="906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</a:rPr>
              <a:t>The IEM Website in its text-heavy glory.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340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511688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43600" y="920746"/>
            <a:ext cx="1668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Select Plot Type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3600" y="2031480"/>
            <a:ext cx="1961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Select Plot Options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43600" y="3068936"/>
            <a:ext cx="1257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Description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43600" y="4572000"/>
            <a:ext cx="2414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Custom Generated Plot</a:t>
            </a:r>
          </a:p>
          <a:p>
            <a:r>
              <a:rPr lang="en-US" dirty="0"/>
              <a:t>(Deep/Direct Embed]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43600" y="5867400"/>
            <a:ext cx="2749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Download Raw Data (Excel)</a:t>
            </a:r>
          </a:p>
        </p:txBody>
      </p:sp>
      <p:cxnSp>
        <p:nvCxnSpPr>
          <p:cNvPr id="13" name="Straight Arrow Connector 12"/>
          <p:cNvCxnSpPr>
            <a:stCxn id="6" idx="1"/>
          </p:cNvCxnSpPr>
          <p:nvPr/>
        </p:nvCxnSpPr>
        <p:spPr>
          <a:xfrm flipH="1" flipV="1">
            <a:off x="5269289" y="533400"/>
            <a:ext cx="674311" cy="57201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269289" y="1958202"/>
            <a:ext cx="674311" cy="24412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5" idx="3"/>
          </p:cNvCxnSpPr>
          <p:nvPr/>
        </p:nvCxnSpPr>
        <p:spPr>
          <a:xfrm flipH="1">
            <a:off x="5269289" y="3254705"/>
            <a:ext cx="674311" cy="17429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286000" y="6132751"/>
            <a:ext cx="3657600" cy="55119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810000" y="4720611"/>
            <a:ext cx="2130674" cy="56169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861223" y="134104"/>
            <a:ext cx="32022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IEM Auto Plotting</a:t>
            </a:r>
          </a:p>
        </p:txBody>
      </p:sp>
    </p:spTree>
    <p:extLst>
      <p:ext uri="{BB962C8B-B14F-4D97-AF65-F5344CB8AC3E}">
        <p14:creationId xmlns:p14="http://schemas.microsoft.com/office/powerpoint/2010/main" val="1221855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930697"/>
          </a:xfrm>
        </p:spPr>
        <p:txBody>
          <a:bodyPr>
            <a:normAutofit/>
          </a:bodyPr>
          <a:lstStyle/>
          <a:p>
            <a:r>
              <a:rPr lang="en-US" dirty="0"/>
              <a:t>“</a:t>
            </a:r>
            <a:r>
              <a:rPr lang="en-US" dirty="0" err="1"/>
              <a:t>Autoplot</a:t>
            </a:r>
            <a:r>
              <a:rPr lang="en-US" dirty="0"/>
              <a:t>” application</a:t>
            </a:r>
            <a:br>
              <a:rPr lang="en-US" dirty="0"/>
            </a:br>
            <a:r>
              <a:rPr lang="en-US" dirty="0"/>
              <a:t>~230 Plot Types</a:t>
            </a:r>
            <a:br>
              <a:rPr lang="en-US" dirty="0"/>
            </a:br>
            <a:r>
              <a:rPr lang="en-US" sz="3100" dirty="0"/>
              <a:t>Pick color ramp, raw data export, stable URIs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809" y="2667000"/>
            <a:ext cx="4038596" cy="3028946"/>
          </a:xfr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26595" y="2667000"/>
            <a:ext cx="4038596" cy="302894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9C1893-4EA5-4EC1-AB6B-13E43C2B88D3}"/>
              </a:ext>
            </a:extLst>
          </p:cNvPr>
          <p:cNvSpPr txBox="1"/>
          <p:nvPr/>
        </p:nvSpPr>
        <p:spPr>
          <a:xfrm>
            <a:off x="609477" y="2067580"/>
            <a:ext cx="3951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Autoplot</a:t>
            </a:r>
            <a:r>
              <a:rPr lang="en-US" sz="2800" dirty="0"/>
              <a:t> #70 </a:t>
            </a:r>
            <a:r>
              <a:rPr lang="en-US" sz="2800" dirty="0">
                <a:solidFill>
                  <a:srgbClr val="FFFF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(Link)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4CCF98-6298-4412-8539-CE2351BE1835}"/>
              </a:ext>
            </a:extLst>
          </p:cNvPr>
          <p:cNvSpPr txBox="1"/>
          <p:nvPr/>
        </p:nvSpPr>
        <p:spPr>
          <a:xfrm>
            <a:off x="5086140" y="2042613"/>
            <a:ext cx="3162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Autoplot</a:t>
            </a:r>
            <a:r>
              <a:rPr lang="en-US" sz="2800" dirty="0"/>
              <a:t> #167 </a:t>
            </a:r>
            <a:r>
              <a:rPr lang="en-US" sz="2800" dirty="0">
                <a:solidFill>
                  <a:srgbClr val="FFFF0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(Link)</a:t>
            </a:r>
            <a:endParaRPr lang="en-US" sz="2800" dirty="0">
              <a:solidFill>
                <a:srgbClr val="FFFF00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03EE442-B953-4C89-83D7-7FD6D912DC77}"/>
              </a:ext>
            </a:extLst>
          </p:cNvPr>
          <p:cNvCxnSpPr>
            <a:cxnSpLocks/>
          </p:cNvCxnSpPr>
          <p:nvPr/>
        </p:nvCxnSpPr>
        <p:spPr>
          <a:xfrm flipH="1" flipV="1">
            <a:off x="4191001" y="5695946"/>
            <a:ext cx="761999" cy="323855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0819431-BEB1-4920-804A-62A75021357D}"/>
              </a:ext>
            </a:extLst>
          </p:cNvPr>
          <p:cNvCxnSpPr>
            <a:cxnSpLocks/>
          </p:cNvCxnSpPr>
          <p:nvPr/>
        </p:nvCxnSpPr>
        <p:spPr>
          <a:xfrm flipV="1">
            <a:off x="7253089" y="5751002"/>
            <a:ext cx="1081111" cy="260291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6627C85-C4EA-4F00-861E-DD6EB5513F92}"/>
              </a:ext>
            </a:extLst>
          </p:cNvPr>
          <p:cNvSpPr txBox="1"/>
          <p:nvPr/>
        </p:nvSpPr>
        <p:spPr>
          <a:xfrm>
            <a:off x="1890911" y="6011293"/>
            <a:ext cx="6124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Look in lower right corner for </a:t>
            </a:r>
            <a:r>
              <a:rPr lang="en-US" sz="2400" dirty="0" err="1">
                <a:solidFill>
                  <a:srgbClr val="FFFF00"/>
                </a:solidFill>
              </a:rPr>
              <a:t>autoplot</a:t>
            </a:r>
            <a:r>
              <a:rPr lang="en-US" sz="2400" dirty="0">
                <a:solidFill>
                  <a:srgbClr val="FFFF00"/>
                </a:solidFill>
              </a:rPr>
              <a:t> number!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81145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RqV4yDusqsKu8lRztXZr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UEuD8H39UmWvtyjDzQF4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gUcWauiLd7av7VkdOYvLJ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8Nw60w70fGP0oAqbwyQ8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kYqojm2HyfbwMpp3uMEcR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F7xJMCsWVABjsyGCdKYy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ORO1Mt44uWXQiiRzApfCk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VtXQnRyTejm5jFVLPYSR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lBfnLDayjvgdWk3V5dvAI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udZbDOzgJsvg7mBZ5UJFZ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O5IBHTTFlvWH71nA0lZ3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X8n4S0kcgV1zI0bz7Dc4p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IFdHk57AR2EDpTs27Fm4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kpezCvUnGV41n2nZzNxKD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3tCt7XejGHFIlNsLtBGtm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zowqE76zxnlqmLW8oW9mf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lFHAwNjW4axkTeXHi6d6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mVqHOlcJjZtc2QJ4AigAj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S2RIaHE398d2jL9PZYJk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QHb7YevUQzZa2oP5au5g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Y0wXVKjiQYkkbaw3Jpxeh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28IK0TNeeAIvIbA0jKByJ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BuG9CNIpqJxHtMGtKu7dc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QIcEz7LFJB3lXoeaKpuBJ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CGrlsI6MDJU1i0ylkFtzR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necL90b37h55wdeF2zWX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qV5eBo5P8aTvd36gXXMrF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KcU1860qZU98Wi6xxC6eZ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cAi97o5C9vEDbSjAfZPHb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m46N9ppalqND0kIYYBlm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ui7edXm7piVedd2jfFcZ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QySYRh0dmOdIAOFVcsNe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HM7vVEmFaLsgszme656b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tyDQnTQlfXKpxSnIoxuRu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1uDeDjtKbWbkQ6RmlmRG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gkl6zXmI8QzzLCRH02cqz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47IgmKJJkftzejTxKvnsO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LgkfuEmOteSJfdnjBCZov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6cnyOsiH26IJmrV6f5nvM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Gv3FarTLtpPsa8SVQTwLb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1vRVoumT00xRvRu8iRNhC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TThMekfuZ02VtxNe2poAp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ViD0qHAFXU8JCXDBg2Dw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PAoWl4OoS2S4YZ8dTyUj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20xoSDTHXblM17wLpOz5t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MKVPAq9mWSOot3CumvQz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QyZEt285CHtGND1vtnfw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fzw5Bpbott6GTnQWX6dQ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VMfYtQ1tkv0Qip7nrJTd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z7KDFxp8ifJ8EJPCWlmZ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G24rOAEuW2SVc8ePbu3cd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79KoyPNyReRYrHzeJPtNi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IxHo7aSVWnVVUGq1PHob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4dGwfWKeIpsqU1QRqFnZi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AwMEyjND5TvBEj0SRd7Hd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X3fN615AJlkawDjZ1drx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tu0Ezap10bl9CaKBorq5j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VimxQyOaRBGD2hETKDe4S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gvGQ7gOGg8DVzHh1jQdQj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sZ7sWvGNQfFB2RR0qylb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Z7IWCIjnQ2Zw3GIEjjZth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fXEqajqFu8nU00K0SYtto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BvNahLf2bSgARKhcx0Xbx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99FIUiq1ZOZCl8C01EqsX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Dp8ZIGqsvd5KmEuzRWB9T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Bfp8zxZjL4TEvfAUAJAwi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4KRgcC7FhoOt3t84xSCnr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JRePomsQDRo8wQhFP7F8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99ANecP9A6S3TKTfVbf4j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2FeGaKhusNMkEkd1pWWP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gArV8ZNlOmfC7Vyx15R5D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FVefrFB1H0URumaYnuNbu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FVefrFB1H0URumaYnuNbu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FVefrFB1H0URumaYnuNbu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FVefrFB1H0URumaYnuNbu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1fg5OW3TeGKPh79i16XTm7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MJEYFpqvgwYyMbDfx54sK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rQBSsqNmDWyoZvWPOss4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jiym6nQpNiEDT3IJqYLTeO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TNtNPE9MZ0z9DlG1fJx4r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5V10PfJIE2tjrPw56iFG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rE7rL2j0Gi9Rnprr1Y9Q7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FiViG7Dg7z0XumSotHpEl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9zr6EFhGxQ0lYOvtmcnq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m2zPQWGzVD74i0FjaHRVL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12556</TotalTime>
  <Words>1128</Words>
  <Application>Microsoft Office PowerPoint</Application>
  <PresentationFormat>On-screen Show (4:3)</PresentationFormat>
  <Paragraphs>166</Paragraphs>
  <Slides>35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Arial Black</vt:lpstr>
      <vt:lpstr>Calibri</vt:lpstr>
      <vt:lpstr>Times New Roman</vt:lpstr>
      <vt:lpstr>Office Theme</vt:lpstr>
      <vt:lpstr>Using the IEM for Fun and/or Profit</vt:lpstr>
      <vt:lpstr>PowerPoint Presentation</vt:lpstr>
      <vt:lpstr>What is going on here? https://mesonet.agron.iastate.edu</vt:lpstr>
      <vt:lpstr>Subversive + Altruistic Goals</vt:lpstr>
      <vt:lpstr>Importance of (Git)hub</vt:lpstr>
      <vt:lpstr>Websites, on the Internets: https://mesonet.agron.iastate.edu https://mtarchive.geol.iastate.edu https://mesonet-nexrad.agron.iastate.edu https://mrms.agron.iastate.edu https://metfs1.agron.iastate.edu </vt:lpstr>
      <vt:lpstr>PowerPoint Presentation</vt:lpstr>
      <vt:lpstr>PowerPoint Presentation</vt:lpstr>
      <vt:lpstr>“Autoplot” application ~230 Plot Types Pick color ramp, raw data export, stable URIs</vt:lpstr>
      <vt:lpstr>Datasets Curated (or how many abbreviations fit on one slide)</vt:lpstr>
      <vt:lpstr>ASOS 1 Minute via NCEI</vt:lpstr>
      <vt:lpstr>ASOS/METAR Archive</vt:lpstr>
      <vt:lpstr>MRMS/PRISM/Stage IV Maps</vt:lpstr>
      <vt:lpstr>HML Obs/Forecast Archive (Link)</vt:lpstr>
      <vt:lpstr>NWS Text Products back to 1983!</vt:lpstr>
      <vt:lpstr>Archive of the weather.gov “WaWA”  map since 2013 every 5 minutes (Link)</vt:lpstr>
      <vt:lpstr>NEXRAD Archives</vt:lpstr>
      <vt:lpstr>SPC Outlook / MCD / Watch Search by Point (Link)</vt:lpstr>
      <vt:lpstr>Archive Point/Text MOS - Can download spreadsheets of data</vt:lpstr>
      <vt:lpstr>NEXRAD Storm Attribute Archive (Link)</vt:lpstr>
      <vt:lpstr>For comparison, here is Miami</vt:lpstr>
      <vt:lpstr>Sounding Archive</vt:lpstr>
      <vt:lpstr>The IEM’s VTEC Database</vt:lpstr>
      <vt:lpstr>VTEC Browser</vt:lpstr>
      <vt:lpstr>SBW Polygon Search by Point (Link) (same page has by county/zone)</vt:lpstr>
      <vt:lpstr>IEM Cow (Link)</vt:lpstr>
      <vt:lpstr>IEM Raccoon (Link)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My Standard Last Slide</vt:lpstr>
      <vt:lpstr>Time for Questions? PPT: IEM Website -&gt; Info -&gt; Presentations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akrherz</dc:creator>
  <cp:lastModifiedBy>Herzmann, Daryl E [AGRON]</cp:lastModifiedBy>
  <cp:revision>342</cp:revision>
  <dcterms:created xsi:type="dcterms:W3CDTF">2011-03-15T14:09:51Z</dcterms:created>
  <dcterms:modified xsi:type="dcterms:W3CDTF">2023-11-08T03:12:32Z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DocumentId">
    <vt:lpwstr>1LxI3P_5_0U80QjoRz34zChFwRxRyJR9g6Z8A-fZC34Y</vt:lpwstr>
  </property>
  <property fmtid="{D5CDD505-2E9C-101B-9397-08002B2CF9AE}" pid="3" name="Google.Documents.RevisionId">
    <vt:lpwstr>01894244037905311651</vt:lpwstr>
  </property>
  <property fmtid="{D5CDD505-2E9C-101B-9397-08002B2CF9AE}" pid="4" name="Google.Documents.PreviousRevisionId">
    <vt:lpwstr>04946180922090859055</vt:lpwstr>
  </property>
  <property fmtid="{D5CDD505-2E9C-101B-9397-08002B2CF9AE}" pid="5" name="Google.Documents.PluginVersion">
    <vt:lpwstr>2.0.2662.553</vt:lpwstr>
  </property>
  <property fmtid="{D5CDD505-2E9C-101B-9397-08002B2CF9AE}" pid="6" name="Google.Documents.MergeIncapabilityFlags">
    <vt:i4>0</vt:i4>
  </property>
  <property fmtid="{D5CDD505-2E9C-101B-9397-08002B2CF9AE}" pid="7" name="Google.Documents.Tracking">
    <vt:lpwstr>false</vt:lpwstr>
  </property>
</Properties>
</file>