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58" r:id="rId5"/>
    <p:sldId id="259" r:id="rId6"/>
    <p:sldId id="300" r:id="rId7"/>
    <p:sldId id="301" r:id="rId8"/>
    <p:sldId id="260" r:id="rId9"/>
    <p:sldId id="261" r:id="rId10"/>
    <p:sldId id="262" r:id="rId11"/>
    <p:sldId id="304" r:id="rId12"/>
    <p:sldId id="302" r:id="rId13"/>
    <p:sldId id="284" r:id="rId14"/>
    <p:sldId id="285" r:id="rId15"/>
    <p:sldId id="272" r:id="rId16"/>
    <p:sldId id="274" r:id="rId17"/>
    <p:sldId id="266" r:id="rId18"/>
    <p:sldId id="267" r:id="rId19"/>
    <p:sldId id="268" r:id="rId20"/>
    <p:sldId id="269" r:id="rId21"/>
    <p:sldId id="271" r:id="rId22"/>
    <p:sldId id="278" r:id="rId23"/>
    <p:sldId id="270" r:id="rId24"/>
    <p:sldId id="286" r:id="rId25"/>
    <p:sldId id="298" r:id="rId26"/>
    <p:sldId id="279" r:id="rId27"/>
    <p:sldId id="283" r:id="rId28"/>
    <p:sldId id="293" r:id="rId29"/>
    <p:sldId id="303" r:id="rId30"/>
    <p:sldId id="280" r:id="rId31"/>
    <p:sldId id="289" r:id="rId32"/>
    <p:sldId id="312" r:id="rId33"/>
    <p:sldId id="295" r:id="rId34"/>
    <p:sldId id="296" r:id="rId35"/>
    <p:sldId id="297" r:id="rId36"/>
    <p:sldId id="313" r:id="rId37"/>
    <p:sldId id="305" r:id="rId38"/>
    <p:sldId id="263" r:id="rId39"/>
    <p:sldId id="264" r:id="rId40"/>
    <p:sldId id="265" r:id="rId41"/>
    <p:sldId id="306" r:id="rId42"/>
    <p:sldId id="307" r:id="rId43"/>
    <p:sldId id="308" r:id="rId44"/>
    <p:sldId id="309" r:id="rId45"/>
    <p:sldId id="310" r:id="rId46"/>
    <p:sldId id="311" r:id="rId47"/>
    <p:sldId id="28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0B7D-C3EF-447F-85F2-274978BBC90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q=9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9&amp;network=IACLIMATE&amp;station=IA0200&amp;year=2023&amp;base=50&amp;ceiling=86&amp;dpi=100&amp;_fmt=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TAME&amp;sdate=2023%2F05%2F01&amp;edate=2023%2F08%2F28&amp;base=50&amp;ceil=86&amp;_opt_year2=on&amp;year2=2022&amp;_opt_year3=on&amp;year3=2012&amp;year4=1893&amp;which=gdd&amp;_r=43&amp;dpi=100&amp;_fmt=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9&amp;network=IACLIMATE&amp;station=IATAME&amp;gddbase=2300&amp;base=50&amp;ceil=86&amp;date=2023%2F08%2F27&amp;cmap=jet&amp;_r=43&amp;dpi=100&amp;_fmt=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7&amp;network=IACLIMATE&amp;station=IA0200&amp;year=2023&amp;gdd1=1135&amp;gdd2=1660&amp;dpi=100&amp;_fmt=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32&amp;network=IACLIMATE&amp;station=IATAME&amp;year=2023&amp;var=high&amp;gddbase=50&amp;gddceil=86&amp;how=diff&amp;cmap=jet&amp;_r=43&amp;dpi=100&amp;_fmt=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23&amp;network=IACLIMATE&amp;station=IATAME&amp;syear=2011&amp;years=13&amp;var=avg_temp&amp;dpi=100&amp;_fmt=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93&amp;network=IA_ASOS&amp;zstation=AMW&amp;year=2023&amp;var=heatindex&amp;ytd=no&amp;inc=no&amp;dpi=100&amp;_fmt=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7&amp;station=WMNI4&amp;opt=3&amp;sts=2023/04/01+1000&amp;ets=2023/06/01+1000&amp;dpi=100&amp;_fmt=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agclimate/soilt.ph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7&amp;station=BOOI4&amp;opt=sm&amp;sts=2023%2F04%2F01+1000&amp;ets=2023%2F08%2F28+1200&amp;_r=t&amp;dpi=100&amp;_fmt=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84&amp;sector=IA&amp;_ugc_state=IA&amp;ugc=IAC153&amp;cwa=LIX&amp;src=mrms&amp;opt=dep&amp;usdm=yes&amp;ptype=g&amp;sdate=2023%2F07%2F01&amp;edate=2023%2F08%2F28&amp;cmap=BrBG&amp;_r=43&amp;dpi=100&amp;_fmt=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84&amp;sector=IA&amp;_ugc_state=IA&amp;ugc=IAC153&amp;cwa=LIX&amp;src=mrms&amp;opt=dep&amp;usdm=yes&amp;ptype=g&amp;sdate=2023%2F07%2F01&amp;edate=2023%2F08%2F28&amp;cmap=BrBG&amp;_r=43&amp;dpi=100&amp;_fmt=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3&amp;network=IA_ASOS&amp;zstation=AMW&amp;units=mph&amp;p1=0201-0228&amp;p2=0511-0520&amp;p3=0521-0530&amp;p4=0601-0610&amp;p5=0611-0620&amp;p6=0621-0630&amp;y1=1973&amp;y2=2018&amp;dpi=100&amp;_fmt=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sonet.agron.iastate.edu/sites/windrose.phtml?station=AMW&amp;network=IA_ASO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q=239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Mesonet</a:t>
            </a:r>
            <a:r>
              <a:rPr lang="en-US" dirty="0"/>
              <a:t> Website</a:t>
            </a:r>
            <a:br>
              <a:rPr lang="en-US" dirty="0"/>
            </a:br>
            <a:r>
              <a:rPr lang="en-US" dirty="0"/>
              <a:t>For Fun and/or Profit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27 August 2024</a:t>
            </a:r>
          </a:p>
          <a:p>
            <a:r>
              <a:rPr lang="en-US" dirty="0"/>
              <a:t>Website -&gt; Info Tab -&gt; 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6574"/>
            <a:ext cx="2683155" cy="20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Subtle topography / elevation changes make a difference!</a:t>
            </a:r>
          </a:p>
          <a:p>
            <a:r>
              <a:rPr lang="en-US" dirty="0"/>
              <a:t>Similar to wind, one second plots sometimes show rapid temperature fluctuations</a:t>
            </a:r>
          </a:p>
          <a:p>
            <a:r>
              <a:rPr lang="en-US" dirty="0"/>
              <a:t>Urban Heat Islands impact temperature </a:t>
            </a:r>
            <a:r>
              <a:rPr lang="en-US" dirty="0" err="1"/>
              <a:t>representativity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18539"/>
            <a:ext cx="4038600" cy="3889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126163"/>
            <a:ext cx="242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Elywnn</a:t>
            </a:r>
            <a:r>
              <a:rPr lang="en-US" dirty="0"/>
              <a:t> Taylor</a:t>
            </a:r>
          </a:p>
        </p:txBody>
      </p:sp>
    </p:spTree>
    <p:extLst>
      <p:ext uri="{BB962C8B-B14F-4D97-AF65-F5344CB8AC3E}">
        <p14:creationId xmlns:p14="http://schemas.microsoft.com/office/powerpoint/2010/main" val="278603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378104A-779A-93C8-523D-6EFC251B6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6B6D72CE-DC7D-FC6B-4EE0-C2F73AA47C27}"/>
              </a:ext>
            </a:extLst>
          </p:cNvPr>
          <p:cNvSpPr txBox="1"/>
          <p:nvPr/>
        </p:nvSpPr>
        <p:spPr>
          <a:xfrm>
            <a:off x="5791200" y="6417723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 </a:t>
            </a:r>
            <a:r>
              <a:rPr lang="en-US" dirty="0"/>
              <a:t>#94</a:t>
            </a:r>
          </a:p>
        </p:txBody>
      </p:sp>
    </p:spTree>
    <p:extLst>
      <p:ext uri="{BB962C8B-B14F-4D97-AF65-F5344CB8AC3E}">
        <p14:creationId xmlns:p14="http://schemas.microsoft.com/office/powerpoint/2010/main" val="16161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170FA9-0CE4-53F7-93AC-F22DA3BE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10"/>
            <a:ext cx="9144000" cy="5523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E3B7A9-1392-8F7B-4C1C-BA649A5175E1}"/>
              </a:ext>
            </a:extLst>
          </p:cNvPr>
          <p:cNvSpPr/>
          <p:nvPr/>
        </p:nvSpPr>
        <p:spPr>
          <a:xfrm>
            <a:off x="0" y="2286000"/>
            <a:ext cx="2286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EEFB5-F763-8956-DCB5-8B35CB92FFF6}"/>
              </a:ext>
            </a:extLst>
          </p:cNvPr>
          <p:cNvSpPr/>
          <p:nvPr/>
        </p:nvSpPr>
        <p:spPr>
          <a:xfrm>
            <a:off x="3429000" y="1524000"/>
            <a:ext cx="6858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946F0-4A8B-FBE7-C93C-50CEAF7A90D7}"/>
              </a:ext>
            </a:extLst>
          </p:cNvPr>
          <p:cNvSpPr/>
          <p:nvPr/>
        </p:nvSpPr>
        <p:spPr>
          <a:xfrm>
            <a:off x="6781800" y="838200"/>
            <a:ext cx="18288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D2681-0A25-D39F-CEEB-E03513D46E6C}"/>
              </a:ext>
            </a:extLst>
          </p:cNvPr>
          <p:cNvSpPr/>
          <p:nvPr/>
        </p:nvSpPr>
        <p:spPr>
          <a:xfrm>
            <a:off x="7010400" y="48768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Plugging my IEM Daily Feature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91432"/>
            <a:ext cx="4078261" cy="264535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Highlights something hopefully relevant each day</a:t>
            </a:r>
          </a:p>
          <a:p>
            <a:r>
              <a:rPr lang="en-US" dirty="0"/>
              <a:t>RSS Feed if you don’t want to check website daily, also view past features</a:t>
            </a:r>
          </a:p>
          <a:p>
            <a:r>
              <a:rPr lang="en-US" dirty="0"/>
              <a:t>Often links to IEM app that generated the plot, so you can tweak, download raw data</a:t>
            </a:r>
          </a:p>
        </p:txBody>
      </p:sp>
    </p:spTree>
    <p:extLst>
      <p:ext uri="{BB962C8B-B14F-4D97-AF65-F5344CB8AC3E}">
        <p14:creationId xmlns:p14="http://schemas.microsoft.com/office/powerpoint/2010/main" val="232648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1168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920746"/>
            <a:ext cx="166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031480"/>
            <a:ext cx="196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3068936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572000"/>
            <a:ext cx="23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Generated Plot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5867400"/>
            <a:ext cx="274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Raw Data (Excel)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5269289" y="533400"/>
            <a:ext cx="674311" cy="572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69289" y="1958202"/>
            <a:ext cx="674311" cy="244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3"/>
          </p:cNvCxnSpPr>
          <p:nvPr/>
        </p:nvCxnSpPr>
        <p:spPr>
          <a:xfrm flipH="1">
            <a:off x="5269289" y="3254705"/>
            <a:ext cx="674311" cy="174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86000" y="6132751"/>
            <a:ext cx="3657600" cy="5511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0000" y="4720611"/>
            <a:ext cx="2130674" cy="561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1223" y="134104"/>
            <a:ext cx="3202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IEM Auto Plotting</a:t>
            </a:r>
          </a:p>
        </p:txBody>
      </p:sp>
    </p:spTree>
    <p:extLst>
      <p:ext uri="{BB962C8B-B14F-4D97-AF65-F5344CB8AC3E}">
        <p14:creationId xmlns:p14="http://schemas.microsoft.com/office/powerpoint/2010/main" val="122185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network should I use?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036983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9049129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88220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7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“Daily” High/Low Temps +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NWS COOP</a:t>
                      </a:r>
                      <a:br>
                        <a:rPr lang="en-US" dirty="0"/>
                      </a:br>
                      <a:r>
                        <a:rPr lang="en-US" dirty="0"/>
                        <a:t>IEM “Long Term Climate” / “</a:t>
                      </a:r>
                      <a:r>
                        <a:rPr lang="en-US" dirty="0" err="1"/>
                        <a:t>Climodat</a:t>
                      </a:r>
                      <a:r>
                        <a:rPr lang="en-US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0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</a:t>
                      </a:r>
                      <a:r>
                        <a:rPr lang="en-US" baseline="0" dirty="0"/>
                        <a:t> Moisture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ASOS / AWOS (Airport weather stations)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  <a:r>
                        <a:rPr lang="en-US" baseline="0" dirty="0"/>
                        <a:t>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9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Hourly Rainfall,</a:t>
                      </a:r>
                      <a:r>
                        <a:rPr lang="en-US" baseline="0" dirty="0"/>
                        <a:t> not snow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3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River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DCP</a:t>
                      </a:r>
                      <a:r>
                        <a:rPr lang="en-US" baseline="0" dirty="0"/>
                        <a:t> (USGS gauges)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6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Soil Temperature/Moisture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3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Pavement Temperatures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RWIS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03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47731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Growing Degree Days (GDD)?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Classic Equation for Corn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h𝑖𝑔h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−50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Where: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capped at 86F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floored at 50F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Base is 50F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15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  <a:p>
            <a:pPr marL="0" indent="0">
              <a:buNone/>
            </a:pPr>
            <a:r>
              <a:rPr lang="en-US" sz="2000" dirty="0"/>
              <a:t>High 90</a:t>
            </a:r>
          </a:p>
          <a:p>
            <a:pPr marL="0" indent="0">
              <a:buNone/>
            </a:pPr>
            <a:r>
              <a:rPr lang="en-US" sz="2000" dirty="0"/>
              <a:t>Low 48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90</a:t>
            </a:r>
            <a:r>
              <a:rPr lang="en-US" sz="2000" dirty="0"/>
              <a:t> 86 + </a:t>
            </a:r>
            <a:r>
              <a:rPr lang="en-US" sz="2000" strike="sngStrike" dirty="0"/>
              <a:t>48</a:t>
            </a:r>
            <a:r>
              <a:rPr lang="en-US" sz="2000" dirty="0"/>
              <a:t> 50)/2 – 50 = 18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Example 2</a:t>
            </a:r>
          </a:p>
          <a:p>
            <a:pPr marL="0" indent="0">
              <a:buNone/>
            </a:pPr>
            <a:r>
              <a:rPr lang="en-US" sz="2000" dirty="0"/>
              <a:t>High 40</a:t>
            </a:r>
          </a:p>
          <a:p>
            <a:pPr marL="0" indent="0">
              <a:buNone/>
            </a:pPr>
            <a:r>
              <a:rPr lang="en-US" sz="2000" dirty="0"/>
              <a:t>Low 32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40</a:t>
            </a:r>
            <a:r>
              <a:rPr lang="en-US" sz="2000" dirty="0"/>
              <a:t> 50 + </a:t>
            </a:r>
            <a:r>
              <a:rPr lang="en-US" sz="2000" strike="sngStrike" dirty="0"/>
              <a:t>32</a:t>
            </a:r>
            <a:r>
              <a:rPr lang="en-US" sz="2000" dirty="0"/>
              <a:t> 50)/2 – 50 = 0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797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7" cy="6754813"/>
          </a:xfrm>
        </p:spPr>
      </p:pic>
      <p:sp>
        <p:nvSpPr>
          <p:cNvPr id="11" name="TextBox 10"/>
          <p:cNvSpPr txBox="1"/>
          <p:nvPr/>
        </p:nvSpPr>
        <p:spPr>
          <a:xfrm>
            <a:off x="6934200" y="111425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19600" y="4648200"/>
            <a:ext cx="1219200" cy="13716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7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7086600" y="111426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#108</a:t>
            </a:r>
          </a:p>
        </p:txBody>
      </p:sp>
    </p:spTree>
    <p:extLst>
      <p:ext uri="{BB962C8B-B14F-4D97-AF65-F5344CB8AC3E}">
        <p14:creationId xmlns:p14="http://schemas.microsoft.com/office/powerpoint/2010/main" val="237349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7B97D7-8AF8-86A8-EBE0-08877698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 and Why am I here?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4831EC-E61A-BFAB-45EA-7ABFA00FD2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 I’m </a:t>
            </a:r>
            <a:r>
              <a:rPr lang="en-US" dirty="0" err="1"/>
              <a:t>daryl</a:t>
            </a:r>
            <a:r>
              <a:rPr lang="en-US" dirty="0"/>
              <a:t>! I’m staff in Agronomy with a BS in Meteorology.</a:t>
            </a:r>
          </a:p>
          <a:p>
            <a:r>
              <a:rPr lang="en-US" dirty="0"/>
              <a:t>I’m the proprietor of the IEM website.</a:t>
            </a:r>
          </a:p>
          <a:p>
            <a:r>
              <a:rPr lang="en-US" dirty="0"/>
              <a:t>All y’all are supposed to be directly in my wheelhouse for website users to support!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E9D28-5CC6-0812-C560-50FF9390D1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08404"/>
            <a:ext cx="4495800" cy="318559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6D8F33-8C01-73CA-A2A9-C4D31DE08ADD}"/>
              </a:ext>
            </a:extLst>
          </p:cNvPr>
          <p:cNvSpPr txBox="1"/>
          <p:nvPr/>
        </p:nvSpPr>
        <p:spPr>
          <a:xfrm>
            <a:off x="7848600" y="529399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 Photo</a:t>
            </a:r>
          </a:p>
        </p:txBody>
      </p:sp>
    </p:spTree>
    <p:extLst>
      <p:ext uri="{BB962C8B-B14F-4D97-AF65-F5344CB8AC3E}">
        <p14:creationId xmlns:p14="http://schemas.microsoft.com/office/powerpoint/2010/main" val="243151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7315200" y="18393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#179</a:t>
            </a:r>
          </a:p>
        </p:txBody>
      </p:sp>
    </p:spTree>
    <p:extLst>
      <p:ext uri="{BB962C8B-B14F-4D97-AF65-F5344CB8AC3E}">
        <p14:creationId xmlns:p14="http://schemas.microsoft.com/office/powerpoint/2010/main" val="220998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7543800" y="124565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#7</a:t>
            </a:r>
          </a:p>
        </p:txBody>
      </p:sp>
    </p:spTree>
    <p:extLst>
      <p:ext uri="{BB962C8B-B14F-4D97-AF65-F5344CB8AC3E}">
        <p14:creationId xmlns:p14="http://schemas.microsoft.com/office/powerpoint/2010/main" val="1847994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/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45586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97B673-FD5C-3C8C-3BE9-0AD15F1CB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2705" y="6398696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#32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6800" y="1981200"/>
            <a:ext cx="2209800" cy="2895600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3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6" y="-8238"/>
            <a:ext cx="9006414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638800" y="6377241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#23</a:t>
            </a:r>
          </a:p>
        </p:txBody>
      </p:sp>
    </p:spTree>
    <p:extLst>
      <p:ext uri="{BB962C8B-B14F-4D97-AF65-F5344CB8AC3E}">
        <p14:creationId xmlns:p14="http://schemas.microsoft.com/office/powerpoint/2010/main" val="2989094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82" y="367029"/>
            <a:ext cx="8005702" cy="6004277"/>
          </a:xfrm>
        </p:spPr>
      </p:pic>
      <p:sp>
        <p:nvSpPr>
          <p:cNvPr id="11" name="TextBox 10"/>
          <p:cNvSpPr txBox="1"/>
          <p:nvPr/>
        </p:nvSpPr>
        <p:spPr>
          <a:xfrm>
            <a:off x="6781800" y="5334000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#93</a:t>
            </a:r>
          </a:p>
        </p:txBody>
      </p:sp>
    </p:spTree>
    <p:extLst>
      <p:ext uri="{BB962C8B-B14F-4D97-AF65-F5344CB8AC3E}">
        <p14:creationId xmlns:p14="http://schemas.microsoft.com/office/powerpoint/2010/main" val="284850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/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546275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486400" y="6377241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0" y="4122681"/>
            <a:ext cx="1219200" cy="16001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4E5A957-E20E-EBB6-7D26-FB06C55F3DBB}"/>
              </a:ext>
            </a:extLst>
          </p:cNvPr>
          <p:cNvSpPr/>
          <p:nvPr/>
        </p:nvSpPr>
        <p:spPr>
          <a:xfrm>
            <a:off x="2286000" y="2514599"/>
            <a:ext cx="1219200" cy="16001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09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6553200" y="637987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73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715000" y="6377241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#177</a:t>
            </a:r>
          </a:p>
        </p:txBody>
      </p:sp>
    </p:spTree>
    <p:extLst>
      <p:ext uri="{BB962C8B-B14F-4D97-AF65-F5344CB8AC3E}">
        <p14:creationId xmlns:p14="http://schemas.microsoft.com/office/powerpoint/2010/main" val="194884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going on here?</a:t>
            </a:r>
            <a:br>
              <a:rPr lang="en-US" dirty="0"/>
            </a:br>
            <a:r>
              <a:rPr lang="en-US" dirty="0"/>
              <a:t>https://mesonet.agron.iastate.edu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19083-A34A-D8B3-B892-DFBED051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24" y="2362200"/>
            <a:ext cx="4064476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7F237-7766-33FA-5B03-9EF415EE328F}"/>
              </a:ext>
            </a:extLst>
          </p:cNvPr>
          <p:cNvSpPr txBox="1"/>
          <p:nvPr/>
        </p:nvSpPr>
        <p:spPr>
          <a:xfrm>
            <a:off x="457200" y="1752600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For past 23 years, I’ve implemented about 95% of the requests made of me for weather / climate products +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Unmitigated website feature sprawl with ~150 apps, ~40 download portals, and ~260 automated plotting apps.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atone for these sins, I promptly answer all the emails I get. (GOTO step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1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/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475664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6" y="-8238"/>
            <a:ext cx="9006414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4953000" y="6412468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#84</a:t>
            </a:r>
          </a:p>
        </p:txBody>
      </p:sp>
    </p:spTree>
    <p:extLst>
      <p:ext uri="{BB962C8B-B14F-4D97-AF65-F5344CB8AC3E}">
        <p14:creationId xmlns:p14="http://schemas.microsoft.com/office/powerpoint/2010/main" val="3648416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6" y="-8238"/>
            <a:ext cx="9006414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4953000" y="6412468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#84</a:t>
            </a:r>
          </a:p>
        </p:txBody>
      </p:sp>
    </p:spTree>
    <p:extLst>
      <p:ext uri="{BB962C8B-B14F-4D97-AF65-F5344CB8AC3E}">
        <p14:creationId xmlns:p14="http://schemas.microsoft.com/office/powerpoint/2010/main" val="3287596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/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994130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6361056" y="159949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0400" y="1676400"/>
            <a:ext cx="1219200" cy="38100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85174" y="1066800"/>
            <a:ext cx="1268225" cy="44196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2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vs August Wind Rose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43881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843881"/>
            <a:ext cx="4038600" cy="4038600"/>
          </a:xfrm>
        </p:spPr>
      </p:pic>
      <p:sp>
        <p:nvSpPr>
          <p:cNvPr id="9" name="TextBox 8"/>
          <p:cNvSpPr txBox="1"/>
          <p:nvPr/>
        </p:nvSpPr>
        <p:spPr>
          <a:xfrm>
            <a:off x="3980964" y="60198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34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D81EDA-AC63-C628-89BD-E7AAD964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pic>
        <p:nvPicPr>
          <p:cNvPr id="8" name="Content Placeholder 7" descr="A screenshot of a graph&#10;&#10;Description automatically generated">
            <a:extLst>
              <a:ext uri="{FF2B5EF4-FFF2-40B4-BE49-F238E27FC236}">
                <a16:creationId xmlns:a16="http://schemas.microsoft.com/office/drawing/2014/main" id="{A0268037-4A4D-0BDC-F61A-2658F96A7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242587-B6F3-6CF1-8EEF-8CB20AAFF0E2}"/>
              </a:ext>
            </a:extLst>
          </p:cNvPr>
          <p:cNvSpPr txBox="1"/>
          <p:nvPr/>
        </p:nvSpPr>
        <p:spPr>
          <a:xfrm>
            <a:off x="7467600" y="1324253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Link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3307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CA560-0D5C-7459-4CC9-AE4CD1FD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1: Using IEM Explorer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EDF1C4-5A8F-EEA2-9354-C88B50B0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your location</a:t>
            </a:r>
          </a:p>
          <a:p>
            <a:pPr lvl="1"/>
            <a:r>
              <a:rPr lang="en-US"/>
              <a:t>Find </a:t>
            </a:r>
            <a:r>
              <a:rPr lang="en-US" dirty="0"/>
              <a:t>nearest long term climate site</a:t>
            </a:r>
          </a:p>
          <a:p>
            <a:pPr lvl="1"/>
            <a:r>
              <a:rPr lang="en-US" dirty="0"/>
              <a:t>Find nearest airport weather station</a:t>
            </a:r>
          </a:p>
          <a:p>
            <a:r>
              <a:rPr lang="en-US"/>
              <a:t>Play around with various popular content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81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574A57-B51D-DF22-1CC2-373973FA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2: TPS Reports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8A8B8-1D99-004D-A2EF-74D08E4961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dirty="0"/>
              <a:t>emperature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recipitation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now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Determine the July 2024 precipitation total and departure from average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96569F-51F5-AD9B-3554-918FCD1E7E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442996"/>
            <a:ext cx="3886200" cy="2830449"/>
          </a:xfrm>
        </p:spPr>
      </p:pic>
    </p:spTree>
    <p:extLst>
      <p:ext uri="{BB962C8B-B14F-4D97-AF65-F5344CB8AC3E}">
        <p14:creationId xmlns:p14="http://schemas.microsoft.com/office/powerpoint/2010/main" val="21771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8A9A9F-F5A2-CF83-BDC2-5E89CFCF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3: Growing Season Totals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94539-F211-93FB-9746-33CC5021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map of 22 April to 22 August total precipitation for 2012 and 2024</a:t>
            </a:r>
          </a:p>
        </p:txBody>
      </p:sp>
    </p:spTree>
    <p:extLst>
      <p:ext uri="{BB962C8B-B14F-4D97-AF65-F5344CB8AC3E}">
        <p14:creationId xmlns:p14="http://schemas.microsoft.com/office/powerpoint/2010/main" val="132456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Horrible Self Own.</a:t>
            </a:r>
            <a:br>
              <a:rPr lang="en-US" dirty="0"/>
            </a:br>
            <a:r>
              <a:rPr lang="en-US" dirty="0"/>
              <a:t>So I need to spend an hour with a </a:t>
            </a:r>
            <a:r>
              <a:rPr lang="en-US" dirty="0" err="1"/>
              <a:t>Powerpoint</a:t>
            </a:r>
            <a:r>
              <a:rPr lang="en-US" dirty="0"/>
              <a:t> to explain how to use a website in the year 2024?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F1A864-7AC6-7F6F-0A39-11EDC4558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2811462"/>
            <a:ext cx="4743450" cy="3771900"/>
          </a:xfrm>
        </p:spPr>
      </p:pic>
    </p:spTree>
    <p:extLst>
      <p:ext uri="{BB962C8B-B14F-4D97-AF65-F5344CB8AC3E}">
        <p14:creationId xmlns:p14="http://schemas.microsoft.com/office/powerpoint/2010/main" val="2704570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7D6E-4825-FC16-0EF6-66BAF50C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4: Soil Temperatures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BE45-AC2F-2F0B-D11B-94D659210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map of Iowa soil temperatures on 1 May 2024</a:t>
            </a:r>
          </a:p>
          <a:p>
            <a:r>
              <a:rPr lang="en-US" dirty="0"/>
              <a:t>Download the raw observations from the ISU Soil Moisture Network</a:t>
            </a:r>
          </a:p>
        </p:txBody>
      </p:sp>
    </p:spTree>
    <p:extLst>
      <p:ext uri="{BB962C8B-B14F-4D97-AF65-F5344CB8AC3E}">
        <p14:creationId xmlns:p14="http://schemas.microsoft.com/office/powerpoint/2010/main" val="1048160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AFE4-B184-E5D3-7405-3844DA0A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5: Solar Radiation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D827-1CEC-4DE4-C1E6-5C5F3E462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daily solar radiation estimates from NWS COOP sites for 2024 into Excel</a:t>
            </a:r>
          </a:p>
          <a:p>
            <a:r>
              <a:rPr lang="en-US" dirty="0"/>
              <a:t>Generate chart of daily observations from ISU Soil Moisture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34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B549-0D22-CEBD-ED42-7019C9A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6: IEM </a:t>
            </a:r>
            <a:r>
              <a:rPr lang="en-US" dirty="0" err="1"/>
              <a:t>Autoplot</a:t>
            </a:r>
            <a:r>
              <a:rPr lang="en-US" dirty="0"/>
              <a:t>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18FAF-041D-53BE-2C91-F6B44863F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chart of Ni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en-US" dirty="0"/>
              <a:t>o 3.4 index and Iowa precipitation departures</a:t>
            </a:r>
          </a:p>
          <a:p>
            <a:r>
              <a:rPr lang="en-US" dirty="0"/>
              <a:t>Download the raw data from the chart into Excel for further analysis.</a:t>
            </a:r>
          </a:p>
        </p:txBody>
      </p:sp>
    </p:spTree>
    <p:extLst>
      <p:ext uri="{BB962C8B-B14F-4D97-AF65-F5344CB8AC3E}">
        <p14:creationId xmlns:p14="http://schemas.microsoft.com/office/powerpoint/2010/main" val="2494320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270E-DCBB-4069-F441-8FBDB43F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7: NWS Warning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E7127-E41B-D06D-EC3A-5F85D107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mom’s farm took damage on 28 June 2017.</a:t>
            </a:r>
          </a:p>
          <a:p>
            <a:pPr lvl="1"/>
            <a:r>
              <a:rPr lang="en-US" dirty="0"/>
              <a:t>Go find NWS Warning information and storm reports for the event</a:t>
            </a:r>
          </a:p>
          <a:p>
            <a:pPr lvl="1"/>
            <a:r>
              <a:rPr lang="en-US" dirty="0"/>
              <a:t>Step through RADAR maps to see the timing of the storm</a:t>
            </a:r>
          </a:p>
        </p:txBody>
      </p:sp>
    </p:spTree>
    <p:extLst>
      <p:ext uri="{BB962C8B-B14F-4D97-AF65-F5344CB8AC3E}">
        <p14:creationId xmlns:p14="http://schemas.microsoft.com/office/powerpoint/2010/main" val="4083603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69AE-DE71-4525-C55A-EAF5B579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8: Wind 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6FF7-21B7-74DC-ECF1-69B7631D6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wind rose for the day of 14 June 2024</a:t>
            </a:r>
          </a:p>
          <a:p>
            <a:r>
              <a:rPr lang="en-US" dirty="0"/>
              <a:t>Check out the pre-generated monthly/annual climatology plots</a:t>
            </a:r>
          </a:p>
        </p:txBody>
      </p:sp>
    </p:spTree>
    <p:extLst>
      <p:ext uri="{BB962C8B-B14F-4D97-AF65-F5344CB8AC3E}">
        <p14:creationId xmlns:p14="http://schemas.microsoft.com/office/powerpoint/2010/main" val="3474063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2866-ECF8-9579-B39C-7275B028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Task 1: Webcam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79871-3B52-569A-92B4-9F5E775CA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things look during the blizzard of 4 February 2021 around noon?</a:t>
            </a:r>
          </a:p>
          <a:p>
            <a:r>
              <a:rPr lang="en-US" dirty="0"/>
              <a:t>Check out </a:t>
            </a:r>
            <a:r>
              <a:rPr lang="en-US" dirty="0" err="1"/>
              <a:t>akrherz’s</a:t>
            </a:r>
            <a:r>
              <a:rPr lang="en-US" dirty="0"/>
              <a:t> YouTube Channel for fancy loops.</a:t>
            </a:r>
          </a:p>
        </p:txBody>
      </p:sp>
    </p:spTree>
    <p:extLst>
      <p:ext uri="{BB962C8B-B14F-4D97-AF65-F5344CB8AC3E}">
        <p14:creationId xmlns:p14="http://schemas.microsoft.com/office/powerpoint/2010/main" val="36939042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4CB1-9A71-3CCB-071B-5DD2C9B5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 Task 2: High Res Precipitation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5FEA-FFA2-B1B2-FA76-BD35C2B67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fine scale map of precipitation estimates for 27 August 2022 for Winneshiek County</a:t>
            </a:r>
          </a:p>
          <a:p>
            <a:r>
              <a:rPr lang="en-US" dirty="0"/>
              <a:t>For the same area, generate a map of departures between 1 July and 29 August 2024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11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OK, enough of my rambling…. Questions?</a:t>
            </a:r>
            <a:br>
              <a:rPr lang="en-US" dirty="0"/>
            </a:br>
            <a:r>
              <a:rPr lang="en-US" dirty="0">
                <a:hlinkClick r:id="rId2"/>
              </a:rPr>
              <a:t>https://mesonet.agron.iastate.edu</a:t>
            </a:r>
            <a:br>
              <a:rPr lang="en-US" dirty="0"/>
            </a:br>
            <a:r>
              <a:rPr lang="en-US" dirty="0"/>
              <a:t>“Info” Tab -&gt; Presentations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7" y="2747209"/>
            <a:ext cx="2723882" cy="319639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17347"/>
            <a:ext cx="4267200" cy="2286000"/>
          </a:xfrm>
        </p:spPr>
        <p:txBody>
          <a:bodyPr/>
          <a:lstStyle/>
          <a:p>
            <a:r>
              <a:rPr lang="en-US" dirty="0"/>
              <a:t>Twitter: 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akrherz@iastate.edu</a:t>
            </a:r>
          </a:p>
          <a:p>
            <a:r>
              <a:rPr lang="en-US" dirty="0"/>
              <a:t>515-451-9249</a:t>
            </a:r>
          </a:p>
        </p:txBody>
      </p:sp>
    </p:spTree>
    <p:extLst>
      <p:ext uri="{BB962C8B-B14F-4D97-AF65-F5344CB8AC3E}">
        <p14:creationId xmlns:p14="http://schemas.microsoft.com/office/powerpoint/2010/main" val="303903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30,000 foot view of IEM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Other states have a University/State “</a:t>
            </a:r>
            <a:r>
              <a:rPr lang="en-US" dirty="0" err="1"/>
              <a:t>Mesonet</a:t>
            </a:r>
            <a:r>
              <a:rPr lang="en-US" dirty="0"/>
              <a:t>” with staff (gasp), deployed equipment, and research programs. </a:t>
            </a:r>
          </a:p>
          <a:p>
            <a:r>
              <a:rPr lang="en-US" dirty="0"/>
              <a:t>ISU has a “Soil Moisture Network”, which is a quasi </a:t>
            </a:r>
            <a:r>
              <a:rPr lang="en-US" dirty="0" err="1"/>
              <a:t>mesonet</a:t>
            </a:r>
            <a:r>
              <a:rPr lang="en-US" dirty="0"/>
              <a:t>, some call it the </a:t>
            </a:r>
            <a:r>
              <a:rPr lang="en-US" dirty="0" err="1"/>
              <a:t>mesonet</a:t>
            </a:r>
            <a:r>
              <a:rPr lang="en-US" dirty="0"/>
              <a:t>, but it is not what the IEM is!</a:t>
            </a:r>
          </a:p>
          <a:p>
            <a:r>
              <a:rPr lang="en-US" dirty="0"/>
              <a:t>Data from the Soil Moisture Network is found on the IEM website, along with everything else under the sun! To make things fun and confusing.</a:t>
            </a:r>
          </a:p>
        </p:txBody>
      </p:sp>
    </p:spTree>
    <p:extLst>
      <p:ext uri="{BB962C8B-B14F-4D97-AF65-F5344CB8AC3E}">
        <p14:creationId xmlns:p14="http://schemas.microsoft.com/office/powerpoint/2010/main" val="170669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AF3A-B8EC-A992-1F32-D58CEC1E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Augh </a:t>
            </a:r>
            <a:r>
              <a:rPr lang="en-US" dirty="0" err="1"/>
              <a:t>daryl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I just want to know how much it</a:t>
            </a:r>
            <a:br>
              <a:rPr lang="en-US" dirty="0"/>
            </a:br>
            <a:r>
              <a:rPr lang="en-US" dirty="0"/>
              <a:t>rained and if we are above or</a:t>
            </a:r>
            <a:br>
              <a:rPr lang="en-US" dirty="0"/>
            </a:br>
            <a:r>
              <a:rPr lang="en-US" dirty="0"/>
              <a:t>below average for GDDs.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9CA40E-031A-FF66-09AC-4F8E31770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0"/>
            <a:ext cx="5397500" cy="2590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749E6-5DD1-1DA6-61D3-55FC657C260D}"/>
              </a:ext>
            </a:extLst>
          </p:cNvPr>
          <p:cNvSpPr txBox="1"/>
          <p:nvPr/>
        </p:nvSpPr>
        <p:spPr>
          <a:xfrm>
            <a:off x="6400800" y="6408683"/>
            <a:ext cx="115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Tenor.com</a:t>
            </a:r>
          </a:p>
        </p:txBody>
      </p:sp>
    </p:spTree>
    <p:extLst>
      <p:ext uri="{BB962C8B-B14F-4D97-AF65-F5344CB8AC3E}">
        <p14:creationId xmlns:p14="http://schemas.microsoft.com/office/powerpoint/2010/main" val="94983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F699F7-A52C-9325-D6E3-609F930D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ME RAINFALL AND GDDs!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07712D-2EC1-B861-DB49-A86CD28D01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 you know what you are asking for?</a:t>
            </a:r>
          </a:p>
          <a:p>
            <a:r>
              <a:rPr lang="en-US" dirty="0"/>
              <a:t>What is average/normal, are they even the same?</a:t>
            </a:r>
          </a:p>
          <a:p>
            <a:r>
              <a:rPr lang="en-US" dirty="0"/>
              <a:t>What are your accuracy requirements?</a:t>
            </a:r>
          </a:p>
          <a:p>
            <a:r>
              <a:rPr lang="en-US" dirty="0"/>
              <a:t>What variability are you attempting to explain?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6F12DC-55B3-31F4-5DDC-6D298CAB6C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39180"/>
            <a:ext cx="4191000" cy="274819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6E0D83-3BFE-85AB-F7EC-83DE9C19C3FE}"/>
              </a:ext>
            </a:extLst>
          </p:cNvPr>
          <p:cNvSpPr txBox="1"/>
          <p:nvPr/>
        </p:nvSpPr>
        <p:spPr>
          <a:xfrm>
            <a:off x="7839490" y="5118908"/>
            <a:ext cx="115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Tenor.com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E7EA4-6A89-4564-C9A9-88097411D663}"/>
              </a:ext>
            </a:extLst>
          </p:cNvPr>
          <p:cNvSpPr txBox="1"/>
          <p:nvPr/>
        </p:nvSpPr>
        <p:spPr>
          <a:xfrm>
            <a:off x="3334321" y="5824253"/>
            <a:ext cx="3742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Speaking of Variability….</a:t>
            </a:r>
          </a:p>
        </p:txBody>
      </p:sp>
    </p:spTree>
    <p:extLst>
      <p:ext uri="{BB962C8B-B14F-4D97-AF65-F5344CB8AC3E}">
        <p14:creationId xmlns:p14="http://schemas.microsoft.com/office/powerpoint/2010/main" val="306316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407773"/>
            <a:ext cx="8732042" cy="5821364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800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ISU “Tall Towers” </a:t>
            </a:r>
            <a:r>
              <a:rPr lang="en-US" sz="2800" b="1" dirty="0">
                <a:solidFill>
                  <a:schemeClr val="accent2"/>
                </a:solidFill>
              </a:rPr>
              <a:t>1 second interval </a:t>
            </a:r>
            <a:r>
              <a:rPr lang="en-US" sz="2800" dirty="0"/>
              <a:t>Wind Speed [</a:t>
            </a:r>
            <a:r>
              <a:rPr lang="en-US" sz="2800" dirty="0" err="1"/>
              <a:t>mps</a:t>
            </a:r>
            <a:r>
              <a:rPr lang="en-US" sz="28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5105400"/>
            <a:ext cx="5455442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792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Two sensors at same height, mounted at different directions on the tower. We also have 20 Hz data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4191000"/>
            <a:ext cx="508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entire plot is just 1 minute of data!</a:t>
            </a:r>
          </a:p>
        </p:txBody>
      </p:sp>
      <p:sp>
        <p:nvSpPr>
          <p:cNvPr id="10" name="Left Arrow 9"/>
          <p:cNvSpPr/>
          <p:nvPr/>
        </p:nvSpPr>
        <p:spPr>
          <a:xfrm>
            <a:off x="762000" y="4341167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7086600" y="4341166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Variability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Iowa Flood Center experiment with tipping buckets 3 feet apart</a:t>
            </a:r>
          </a:p>
          <a:p>
            <a:r>
              <a:rPr lang="en-US" dirty="0"/>
              <a:t>Found some cases of noticeable differences between these two gauges</a:t>
            </a:r>
          </a:p>
          <a:p>
            <a:r>
              <a:rPr lang="en-US" dirty="0"/>
              <a:t>In general case, which gauge is right?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3" name="TextBox 12"/>
          <p:cNvSpPr txBox="1"/>
          <p:nvPr/>
        </p:nvSpPr>
        <p:spPr>
          <a:xfrm>
            <a:off x="2971800" y="5791113"/>
            <a:ext cx="595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http://iowafloodcenter.org/notes-from-the-field-rain-gauges/</a:t>
            </a:r>
          </a:p>
        </p:txBody>
      </p:sp>
    </p:spTree>
    <p:extLst>
      <p:ext uri="{BB962C8B-B14F-4D97-AF65-F5344CB8AC3E}">
        <p14:creationId xmlns:p14="http://schemas.microsoft.com/office/powerpoint/2010/main" val="193091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1146</Words>
  <Application>Microsoft Office PowerPoint</Application>
  <PresentationFormat>On-screen Show (4:3)</PresentationFormat>
  <Paragraphs>174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Cascadia Code</vt:lpstr>
      <vt:lpstr>Wingdings</vt:lpstr>
      <vt:lpstr>Office Theme</vt:lpstr>
      <vt:lpstr>Using the Mesonet Website For Fun and/or Profit</vt:lpstr>
      <vt:lpstr>Who am I and Why am I here?</vt:lpstr>
      <vt:lpstr>What is going on here? https://mesonet.agron.iastate.edu</vt:lpstr>
      <vt:lpstr>Horrible Self Own. So I need to spend an hour with a Powerpoint to explain how to use a website in the year 2024?</vt:lpstr>
      <vt:lpstr>30,000 foot view of IEM</vt:lpstr>
      <vt:lpstr>Augh daryl! I just want to know how much it rained and if we are above or below average for GDDs.</vt:lpstr>
      <vt:lpstr>TELL ME RAINFALL AND GDDs!</vt:lpstr>
      <vt:lpstr>PowerPoint Presentation</vt:lpstr>
      <vt:lpstr>Precipitation Variability</vt:lpstr>
      <vt:lpstr>Temperature Variability</vt:lpstr>
      <vt:lpstr>PowerPoint Presentation</vt:lpstr>
      <vt:lpstr>PowerPoint Presentation</vt:lpstr>
      <vt:lpstr>Plugging my IEM Daily Feature</vt:lpstr>
      <vt:lpstr>PowerPoint Presentation</vt:lpstr>
      <vt:lpstr>Which network should I use?</vt:lpstr>
      <vt:lpstr>Some Weather Variables to Monitor</vt:lpstr>
      <vt:lpstr>What are Growing Degree Days (GDD)?</vt:lpstr>
      <vt:lpstr>PowerPoint Presentation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Some Weather Variables to Monitor</vt:lpstr>
      <vt:lpstr>PowerPoint Presentation</vt:lpstr>
      <vt:lpstr>February vs August Wind Rose</vt:lpstr>
      <vt:lpstr>Putting it all Together</vt:lpstr>
      <vt:lpstr>Task 1: Using IEM Explorer</vt:lpstr>
      <vt:lpstr>Task 2: TPS Reports</vt:lpstr>
      <vt:lpstr>Task 3: Growing Season Totals</vt:lpstr>
      <vt:lpstr>Task 4: Soil Temperatures</vt:lpstr>
      <vt:lpstr>Task 5: Solar Radiation</vt:lpstr>
      <vt:lpstr>Task 6: IEM Autoplot Chart</vt:lpstr>
      <vt:lpstr>Task 7: NWS Warning Information</vt:lpstr>
      <vt:lpstr>Task 8: Wind Roses</vt:lpstr>
      <vt:lpstr>Fun Task 1: Webcam Archive</vt:lpstr>
      <vt:lpstr>Fun Task 2: High Res Precipitation Maps</vt:lpstr>
      <vt:lpstr>OK, enough of my rambling…. Questions? https://mesonet.agron.iastate.edu “Info” Tab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Herzmann</dc:creator>
  <cp:lastModifiedBy>Herzmann, Daryl E [AGRON]</cp:lastModifiedBy>
  <cp:revision>87</cp:revision>
  <dcterms:created xsi:type="dcterms:W3CDTF">2015-03-27T13:07:26Z</dcterms:created>
  <dcterms:modified xsi:type="dcterms:W3CDTF">2024-08-27T13:09:48Z</dcterms:modified>
</cp:coreProperties>
</file>